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74" r:id="rId3"/>
    <p:sldId id="275" r:id="rId4"/>
    <p:sldId id="262" r:id="rId5"/>
    <p:sldId id="276" r:id="rId6"/>
    <p:sldId id="273" r:id="rId7"/>
    <p:sldId id="263" r:id="rId8"/>
    <p:sldId id="264" r:id="rId9"/>
    <p:sldId id="265" r:id="rId10"/>
    <p:sldId id="266" r:id="rId11"/>
    <p:sldId id="267" r:id="rId12"/>
    <p:sldId id="277" r:id="rId13"/>
    <p:sldId id="268" r:id="rId14"/>
    <p:sldId id="269" r:id="rId15"/>
    <p:sldId id="278" r:id="rId16"/>
    <p:sldId id="279" r:id="rId17"/>
    <p:sldId id="270" r:id="rId18"/>
    <p:sldId id="271" r:id="rId19"/>
    <p:sldId id="259" r:id="rId20"/>
    <p:sldId id="280" r:id="rId21"/>
    <p:sldId id="281"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07/11/2013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com.co/url?sa=i&amp;rct=j&amp;q=&amp;esrc=s&amp;frm=1&amp;source=images&amp;cd=&amp;cad=rja&amp;docid=MqhLXNaoburAtM&amp;tbnid=CYg5HqQeyi1fpM:&amp;ved=0CAUQjRw&amp;url=https://dehc77.wordpress.com/2011/11/22/vida-abundante/&amp;ei=MEl6UqGpC8vOkQf-x4DYCw&amp;bvm=bv.55980276,d.eW0&amp;psig=AFQjCNHsxGFob83ffGA1nTcNiGAuvc7rnQ&amp;ust=138383218570476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m.co/url?sa=i&amp;rct=j&amp;q=&amp;esrc=s&amp;frm=1&amp;source=images&amp;cd=&amp;cad=rja&amp;docid=bXz16SGobxrXJM&amp;tbnid=Ou0bFUh3lLT8OM:&amp;ved=0CAUQjRw&amp;url=http://migueldominguez-py.blogspot.com/2012/12/la-felicidad-verdadera.html&amp;ei=DKV5UomKNcyFkQewhIHYCw&amp;bvm=bv.55980276,d.cWc&amp;psig=AFQjCNFUVqQaon1tOUwO-WtfF9DTEriRnQ&amp;ust=138378497528207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m.co/url?sa=i&amp;rct=j&amp;q=&amp;esrc=s&amp;frm=1&amp;source=images&amp;cd=&amp;cad=rja&amp;docid=95FTF1lHWCCk4M&amp;tbnid=GUnwr80dqgaP_M:&amp;ved=0CAUQjRw&amp;url=http://jesusenimagen.blogspot.com/2013/01/lavando-los-pies.html&amp;ei=r7J6UorYI8u_kQeg84HgCw&amp;bvm=bv.55980276,d.eW0&amp;psig=AFQjCNECWK-Ysn-Om6JrUytby-9LIPRodA&amp;ust=138385920724791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m.co/url?sa=i&amp;rct=j&amp;q=&amp;esrc=s&amp;frm=1&amp;source=images&amp;cd=&amp;cad=rja&amp;docid=6hPR1CtCW39K-M&amp;tbnid=F261ieFiXFMe1M:&amp;ved=0CAUQjRw&amp;url=http://www.padrealex.com/?p=747&amp;ei=wsZ6UuCMFozRkQfOzIHgCw&amp;bvm=bv.55980276,d.eW0&amp;psig=AFQjCNEEOuI50ulWL7Ba3cFb90rAWwKw_Q&amp;ust=1383864316625599"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m.co/url?sa=i&amp;rct=j&amp;q=&amp;esrc=s&amp;frm=1&amp;source=images&amp;cd=&amp;cad=rja&amp;docid=RdvTcvqmMtdf2M&amp;tbnid=huT7PMTx2iViDM:&amp;ved=0CAUQjRw&amp;url=http%3A%2F%2Flecciones-biblicas.blogspot.com%2F2010%2F04%2Fel-juicio.html&amp;ei=BXd7Utz_Noq0kAf98YDgBw&amp;bvm=bv.56146854,d.eW0&amp;psig=AFQjCNE9SytgvzrV6j4JA2_ypBmGE5U8gQ&amp;ust=1383909486231478" TargetMode="Externa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www.google.com.co/url?sa=i&amp;source=images&amp;cd=&amp;cad=rja&amp;docid=KoBBgEpIx_bnvM&amp;tbnid=paKzIYN1oz03yM:&amp;ved=&amp;url=http%3A%2F%2Fpensamientosparaelspiritu.blogspot.com%2F2012%2F11%2Forar-en-familia.html&amp;ei=Nnh7UtmaC4mGkQeR7oCQBw&amp;psig=AFQjCNFAgKqTrgXBaZ1FwVDUriH2kZvgLQ&amp;ust=1383909814230247"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google.com.co/url?sa=i&amp;rct=j&amp;q=&amp;esrc=s&amp;frm=1&amp;source=images&amp;cd=&amp;cad=rja&amp;docid=Lyh4x2BdZFxS7M&amp;tbnid=nujzezM9Tr0REM:&amp;ved=0CAUQjRw&amp;url=http%3A%2F%2Festudialabiblia.com%2Fen-directo%2F&amp;ei=MJJ7UvmCL8X0kQeTkYCgBg&amp;bvm=bv.56146854,d.eW0&amp;psig=AFQjCNGWSCXRvem8pYnndeBfXj6U0uGEBw&amp;ust=1383916327891064"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3645024"/>
            <a:ext cx="3600400" cy="1470025"/>
          </a:xfrm>
        </p:spPr>
        <p:txBody>
          <a:bodyPr/>
          <a:lstStyle/>
          <a:p>
            <a:r>
              <a:rPr lang="es-CO" b="1" dirty="0" smtClean="0">
                <a:solidFill>
                  <a:srgbClr val="FF0000"/>
                </a:solidFill>
              </a:rPr>
              <a:t>Texto Bíblico Juan 17:1-17</a:t>
            </a:r>
            <a:endParaRPr lang="es-CO" b="1" dirty="0">
              <a:solidFill>
                <a:srgbClr val="FF0000"/>
              </a:solidFill>
            </a:endParaRPr>
          </a:p>
        </p:txBody>
      </p:sp>
      <p:sp>
        <p:nvSpPr>
          <p:cNvPr id="4" name="3 Pergamino horizontal"/>
          <p:cNvSpPr/>
          <p:nvPr/>
        </p:nvSpPr>
        <p:spPr>
          <a:xfrm>
            <a:off x="467544" y="338800"/>
            <a:ext cx="8352928" cy="2442127"/>
          </a:xfrm>
          <a:prstGeom prst="horizontalScrol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a:latin typeface="Algerian" pitchFamily="82" charset="0"/>
              </a:rPr>
              <a:t>La formula de la felicidad</a:t>
            </a:r>
          </a:p>
        </p:txBody>
      </p:sp>
      <p:pic>
        <p:nvPicPr>
          <p:cNvPr id="4098" name="Picture 2" descr="https://encrypted-tbn1.gstatic.com/images?q=tbn:ANd9GcQ3KzmxHro8pBsntacyDw6ycTSDSovzvHHlERgjZhpqH5g0mb6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780927"/>
            <a:ext cx="4176464" cy="3528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1959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409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t>Introducción</a:t>
            </a:r>
            <a:endParaRPr lang="es-CO" dirty="0"/>
          </a:p>
        </p:txBody>
      </p:sp>
      <p:sp>
        <p:nvSpPr>
          <p:cNvPr id="3" name="2 Marcador de contenido"/>
          <p:cNvSpPr>
            <a:spLocks noGrp="1"/>
          </p:cNvSpPr>
          <p:nvPr>
            <p:ph idx="1"/>
          </p:nvPr>
        </p:nvSpPr>
        <p:spPr>
          <a:xfrm>
            <a:off x="457200" y="1600200"/>
            <a:ext cx="6059016" cy="2389660"/>
          </a:xfrm>
        </p:spPr>
        <p:txBody>
          <a:bodyPr>
            <a:normAutofit fontScale="70000" lnSpcReduction="20000"/>
          </a:bodyPr>
          <a:lstStyle/>
          <a:p>
            <a:pPr marL="0" indent="0" algn="ctr">
              <a:buNone/>
            </a:pPr>
            <a:r>
              <a:rPr lang="es-CO" dirty="0" smtClean="0">
                <a:latin typeface="+mj-lt"/>
              </a:rPr>
              <a:t>Dios nos creó para que fuésemos felices, pero a partir del momento en que entró el pecado en el mundo ese plan fue truncado, y cuando Cristo se presenta en el escenario de nuestras vidas para resolver ese problema en los que quieran escucharlo, dice</a:t>
            </a:r>
            <a:r>
              <a:rPr lang="es-CO" i="1" dirty="0" smtClean="0">
                <a:latin typeface="+mj-lt"/>
              </a:rPr>
              <a:t>:</a:t>
            </a:r>
            <a:r>
              <a:rPr lang="es-CO" dirty="0" smtClean="0">
                <a:latin typeface="+mj-lt"/>
              </a:rPr>
              <a:t> </a:t>
            </a:r>
            <a:r>
              <a:rPr lang="es-CO" dirty="0" smtClean="0"/>
              <a:t>«</a:t>
            </a:r>
            <a:r>
              <a:rPr lang="es-CO" b="1" i="1" dirty="0" smtClean="0">
                <a:latin typeface="Agency FB" pitchFamily="34" charset="0"/>
              </a:rPr>
              <a:t>Yo </a:t>
            </a:r>
            <a:r>
              <a:rPr lang="es-CO" b="1" i="1" dirty="0">
                <a:latin typeface="Agency FB" pitchFamily="34" charset="0"/>
              </a:rPr>
              <a:t>he venido para que</a:t>
            </a:r>
            <a:r>
              <a:rPr lang="es-CO" dirty="0">
                <a:latin typeface="Agency FB" pitchFamily="34" charset="0"/>
              </a:rPr>
              <a:t> tengan vida y la tengan en </a:t>
            </a:r>
            <a:r>
              <a:rPr lang="es-CO" dirty="0" smtClean="0">
                <a:latin typeface="Agency FB" pitchFamily="34" charset="0"/>
              </a:rPr>
              <a:t>abundancia</a:t>
            </a:r>
            <a:r>
              <a:rPr lang="es-CO" i="1" dirty="0" smtClean="0">
                <a:latin typeface="Agency FB" pitchFamily="34" charset="0"/>
              </a:rPr>
              <a:t>» </a:t>
            </a:r>
            <a:r>
              <a:rPr lang="es-CO" i="1" dirty="0" smtClean="0">
                <a:solidFill>
                  <a:srgbClr val="FF0000"/>
                </a:solidFill>
                <a:latin typeface="Agency FB" pitchFamily="34" charset="0"/>
              </a:rPr>
              <a:t>(</a:t>
            </a:r>
            <a:r>
              <a:rPr lang="es-CO" i="1" dirty="0" smtClean="0">
                <a:solidFill>
                  <a:srgbClr val="FF0000"/>
                </a:solidFill>
              </a:rPr>
              <a:t>Juan 10:10)</a:t>
            </a:r>
            <a:r>
              <a:rPr lang="es-CO" i="1" dirty="0" smtClean="0"/>
              <a:t>,</a:t>
            </a:r>
            <a:r>
              <a:rPr lang="es-CO" i="1" dirty="0" smtClean="0">
                <a:solidFill>
                  <a:srgbClr val="FF0000"/>
                </a:solidFill>
              </a:rPr>
              <a:t> </a:t>
            </a:r>
            <a:r>
              <a:rPr lang="es-CO" dirty="0" smtClean="0"/>
              <a:t>es decir</a:t>
            </a:r>
            <a:r>
              <a:rPr lang="es-CO" i="1" dirty="0" smtClean="0"/>
              <a:t>: «</a:t>
            </a:r>
            <a:r>
              <a:rPr lang="es-CO" i="1" dirty="0" smtClean="0">
                <a:latin typeface="Agency FB" pitchFamily="34" charset="0"/>
              </a:rPr>
              <a:t>yo he venido para que sean felices otra vez</a:t>
            </a:r>
            <a:r>
              <a:rPr lang="es-CO" i="1" dirty="0" smtClean="0"/>
              <a:t>». </a:t>
            </a:r>
          </a:p>
        </p:txBody>
      </p:sp>
      <p:pic>
        <p:nvPicPr>
          <p:cNvPr id="1026" name="Picture 2" descr="http://dehc77.files.wordpress.com/2011/10/jesus-y-los-nic3b1os-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2723" y="1464582"/>
            <a:ext cx="2448272" cy="25050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331640" y="4221088"/>
            <a:ext cx="6192688" cy="1938992"/>
          </a:xfrm>
          <a:prstGeom prst="rect">
            <a:avLst/>
          </a:prstGeom>
        </p:spPr>
        <p:txBody>
          <a:bodyPr wrap="square">
            <a:spAutoFit/>
          </a:bodyPr>
          <a:lstStyle/>
          <a:p>
            <a:pPr algn="ctr"/>
            <a:r>
              <a:rPr lang="es-CO" sz="2000" b="1" dirty="0"/>
              <a:t>Por tanto la felicidad es posible en todas las etapas de la vida, en la tercera edad, en los trabajos solidarios, en las manos unidas por un proyecto común , en el sueño de una mujer embarazada, en la plenitud del paisaje, en la familia, en los rostros de los niños, en los afectos más profundos de nuestro ser</a:t>
            </a:r>
            <a:r>
              <a:rPr lang="es-CO" sz="2000" b="1" dirty="0" smtClean="0"/>
              <a:t>. Etc.</a:t>
            </a:r>
            <a:endParaRPr lang="es-CO" sz="2000" b="1" dirty="0"/>
          </a:p>
        </p:txBody>
      </p:sp>
    </p:spTree>
    <p:extLst>
      <p:ext uri="{BB962C8B-B14F-4D97-AF65-F5344CB8AC3E}">
        <p14:creationId xmlns:p14="http://schemas.microsoft.com/office/powerpoint/2010/main" val="22221803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blipFill>
            <a:blip r:embed="rId2"/>
            <a:tile tx="0" ty="0" sx="100000" sy="100000" flip="none" algn="tl"/>
          </a:blipFill>
        </p:spPr>
        <p:txBody>
          <a:bodyPr>
            <a:normAutofit fontScale="77500" lnSpcReduction="20000"/>
          </a:bodyPr>
          <a:lstStyle/>
          <a:p>
            <a:pPr marL="0" indent="0" algn="ctr">
              <a:buNone/>
            </a:pPr>
            <a:r>
              <a:rPr lang="es-CO" dirty="0" smtClean="0"/>
              <a:t>Pero para algunos, el tema </a:t>
            </a:r>
            <a:r>
              <a:rPr lang="es-CO" dirty="0"/>
              <a:t>de la felicidad pueda parecer tal </a:t>
            </a:r>
            <a:r>
              <a:rPr lang="es-CO" dirty="0" smtClean="0"/>
              <a:t>vez </a:t>
            </a:r>
            <a:r>
              <a:rPr lang="es-CO" dirty="0"/>
              <a:t>un tanto </a:t>
            </a:r>
            <a:r>
              <a:rPr lang="es-CO" dirty="0" smtClean="0"/>
              <a:t>utópico (</a:t>
            </a:r>
            <a:r>
              <a:rPr lang="es-ES" dirty="0" smtClean="0"/>
              <a:t>irrealizable)</a:t>
            </a:r>
            <a:r>
              <a:rPr lang="es-CO" dirty="0" smtClean="0"/>
              <a:t>, </a:t>
            </a:r>
            <a:r>
              <a:rPr lang="es-CO" dirty="0"/>
              <a:t>algo lejano, o un bien inalcanzable y </a:t>
            </a:r>
            <a:r>
              <a:rPr lang="es-CO" dirty="0" smtClean="0"/>
              <a:t>abstracto (</a:t>
            </a:r>
            <a:r>
              <a:rPr lang="es-ES" dirty="0" smtClean="0"/>
              <a:t>concreto)</a:t>
            </a:r>
            <a:r>
              <a:rPr lang="es-CO" dirty="0" smtClean="0"/>
              <a:t>, </a:t>
            </a:r>
            <a:r>
              <a:rPr lang="es-CO" dirty="0"/>
              <a:t>porque muchos son los problemas que aquejan a la humanidad: </a:t>
            </a:r>
            <a:r>
              <a:rPr lang="es-CO" dirty="0" smtClean="0"/>
              <a:t> </a:t>
            </a:r>
            <a:r>
              <a:rPr lang="es-CO" b="1" dirty="0" smtClean="0">
                <a:latin typeface="Agency FB" pitchFamily="34" charset="0"/>
              </a:rPr>
              <a:t>falta </a:t>
            </a:r>
            <a:r>
              <a:rPr lang="es-CO" b="1" dirty="0">
                <a:latin typeface="Agency FB" pitchFamily="34" charset="0"/>
              </a:rPr>
              <a:t>de trabajo, problemas de salud, incomprensión, abuso por parte de quienes ostentan el poder, negación de los derechos de las personas, dificultades </a:t>
            </a:r>
            <a:r>
              <a:rPr lang="es-CO" b="1" dirty="0" smtClean="0">
                <a:latin typeface="Agency FB" pitchFamily="34" charset="0"/>
              </a:rPr>
              <a:t>ambientales</a:t>
            </a:r>
            <a:r>
              <a:rPr lang="es-CO" dirty="0" smtClean="0"/>
              <a:t>, </a:t>
            </a:r>
            <a:r>
              <a:rPr lang="es-CO" b="1" dirty="0" smtClean="0">
                <a:latin typeface="Agency FB" pitchFamily="34" charset="0"/>
              </a:rPr>
              <a:t>y eso sin mencionar la violencia, etc</a:t>
            </a:r>
            <a:r>
              <a:rPr lang="es-CO" b="1" dirty="0">
                <a:latin typeface="Agency FB" pitchFamily="34" charset="0"/>
              </a:rPr>
              <a:t>.</a:t>
            </a:r>
            <a:r>
              <a:rPr lang="es-CO" dirty="0"/>
              <a:t> Todos estos males y otros tantos , afectan la mente y el corazón de los seres humanos, quitan muchas veces lucidez y tranquilidad para la toma de decisiones y dificultan las relaciones. </a:t>
            </a:r>
            <a:endParaRPr lang="es-CO" dirty="0" smtClean="0"/>
          </a:p>
          <a:p>
            <a:pPr marL="0" indent="0" algn="ctr">
              <a:buNone/>
            </a:pPr>
            <a:endParaRPr lang="es-CO" dirty="0" smtClean="0"/>
          </a:p>
          <a:p>
            <a:pPr marL="0" indent="0" algn="ctr">
              <a:buNone/>
            </a:pPr>
            <a:r>
              <a:rPr lang="es-CO" dirty="0" smtClean="0"/>
              <a:t>Tal </a:t>
            </a:r>
            <a:r>
              <a:rPr lang="es-CO" dirty="0"/>
              <a:t>vez pueda parecer un anhelo algo lejano querer alcanzar la </a:t>
            </a:r>
            <a:r>
              <a:rPr lang="es-CO" dirty="0" smtClean="0"/>
              <a:t>felicidad, un </a:t>
            </a:r>
            <a:r>
              <a:rPr lang="es-CO" dirty="0"/>
              <a:t>deseo </a:t>
            </a:r>
            <a:r>
              <a:rPr lang="es-CO" dirty="0" smtClean="0"/>
              <a:t>inalcanzable </a:t>
            </a:r>
            <a:r>
              <a:rPr lang="es-CO" dirty="0"/>
              <a:t>para estos tiempo que </a:t>
            </a:r>
            <a:r>
              <a:rPr lang="es-CO" dirty="0" smtClean="0"/>
              <a:t>nos ha tocado vivir.</a:t>
            </a:r>
            <a:endParaRPr lang="es-CO" dirty="0"/>
          </a:p>
          <a:p>
            <a:pPr marL="0" indent="0" algn="ctr">
              <a:buNone/>
            </a:pPr>
            <a:r>
              <a:rPr lang="es-CO" dirty="0"/>
              <a:t>A pesar de ello , y tal vez por ello, todos buscamos la </a:t>
            </a:r>
            <a:r>
              <a:rPr lang="es-CO" dirty="0" smtClean="0"/>
              <a:t>felicidad, porque </a:t>
            </a:r>
            <a:r>
              <a:rPr lang="es-CO" dirty="0"/>
              <a:t>forma parte de la esencia espiritual del ser humano. Todos intentamos consciente o inconscientemente, vivir mejor y concretar ese derecho a ser </a:t>
            </a:r>
            <a:r>
              <a:rPr lang="es-CO" dirty="0" smtClean="0"/>
              <a:t>felices, pero muchas veces no sabemos como.</a:t>
            </a:r>
            <a:endParaRPr lang="es-CO" dirty="0"/>
          </a:p>
        </p:txBody>
      </p:sp>
    </p:spTree>
    <p:extLst>
      <p:ext uri="{BB962C8B-B14F-4D97-AF65-F5344CB8AC3E}">
        <p14:creationId xmlns:p14="http://schemas.microsoft.com/office/powerpoint/2010/main" val="39992596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50000"/>
            </a:schemeClr>
          </a:solidFill>
        </p:spPr>
        <p:txBody>
          <a:bodyPr>
            <a:noAutofit/>
          </a:bodyPr>
          <a:lstStyle/>
          <a:p>
            <a:r>
              <a:rPr lang="es-CO" sz="4800" b="1" i="1" dirty="0">
                <a:solidFill>
                  <a:schemeClr val="bg1"/>
                </a:solidFill>
                <a:latin typeface="Agency FB" pitchFamily="34" charset="0"/>
              </a:rPr>
              <a:t>La formula de Cristo para la felicidad</a:t>
            </a:r>
          </a:p>
        </p:txBody>
      </p:sp>
      <p:sp>
        <p:nvSpPr>
          <p:cNvPr id="3" name="2 Marcador de contenido"/>
          <p:cNvSpPr>
            <a:spLocks noGrp="1"/>
          </p:cNvSpPr>
          <p:nvPr>
            <p:ph idx="1"/>
          </p:nvPr>
        </p:nvSpPr>
        <p:spPr>
          <a:xfrm>
            <a:off x="215900" y="1600200"/>
            <a:ext cx="8676580" cy="4997152"/>
          </a:xfrm>
        </p:spPr>
        <p:txBody>
          <a:bodyPr>
            <a:normAutofit fontScale="85000" lnSpcReduction="20000"/>
          </a:bodyPr>
          <a:lstStyle/>
          <a:p>
            <a:pPr marL="0" indent="0" algn="ctr">
              <a:buNone/>
            </a:pPr>
            <a:r>
              <a:rPr lang="es-CO" b="1" dirty="0" smtClean="0">
                <a:solidFill>
                  <a:srgbClr val="FF0000"/>
                </a:solidFill>
              </a:rPr>
              <a:t>San </a:t>
            </a:r>
            <a:r>
              <a:rPr lang="es-CO" b="1" dirty="0">
                <a:solidFill>
                  <a:srgbClr val="FF0000"/>
                </a:solidFill>
              </a:rPr>
              <a:t>Juan </a:t>
            </a:r>
            <a:r>
              <a:rPr lang="es-CO" b="1" dirty="0" smtClean="0">
                <a:solidFill>
                  <a:srgbClr val="FF0000"/>
                </a:solidFill>
              </a:rPr>
              <a:t>13:1-17</a:t>
            </a:r>
            <a:r>
              <a:rPr lang="es-CO" dirty="0" smtClean="0"/>
              <a:t>. Antes </a:t>
            </a:r>
            <a:r>
              <a:rPr lang="es-CO" dirty="0"/>
              <a:t>de la fiesta de la pascua, sabiendo Jesús que su hora había llegado para que pasase de este mundo al Padre, como había amado a los suyos que estaban en el mundo, los amó hasta el </a:t>
            </a:r>
            <a:r>
              <a:rPr lang="es-CO" dirty="0" smtClean="0"/>
              <a:t>fin.</a:t>
            </a:r>
            <a:r>
              <a:rPr lang="es-CO" dirty="0"/>
              <a:t> </a:t>
            </a:r>
            <a:r>
              <a:rPr lang="es-CO" b="1" baseline="30000" dirty="0" smtClean="0"/>
              <a:t>2 </a:t>
            </a:r>
            <a:r>
              <a:rPr lang="es-CO" dirty="0"/>
              <a:t>Y cuando cenaban, como el diablo ya había puesto en el corazón de Judas Iscariote, hijo de Simón, que le entregase, </a:t>
            </a:r>
            <a:r>
              <a:rPr lang="es-CO" b="1" baseline="30000" dirty="0" smtClean="0"/>
              <a:t>3 </a:t>
            </a:r>
            <a:r>
              <a:rPr lang="es-CO" dirty="0"/>
              <a:t>sabiendo Jesús que el Padre le había dado todas las cosas en las manos, y que había salido de Dios, y a Dios iba, </a:t>
            </a:r>
            <a:r>
              <a:rPr lang="es-CO" b="1" baseline="30000" dirty="0" smtClean="0"/>
              <a:t>4 </a:t>
            </a:r>
            <a:r>
              <a:rPr lang="es-CO" dirty="0"/>
              <a:t>se levantó de la cena, y se quitó su manto, y tomando una toalla, se la ciñó. </a:t>
            </a:r>
            <a:r>
              <a:rPr lang="es-CO" b="1" baseline="30000" dirty="0" smtClean="0"/>
              <a:t>5 </a:t>
            </a:r>
            <a:r>
              <a:rPr lang="es-CO" dirty="0"/>
              <a:t>Luego puso agua en un lebrillo, y comenzó a lavar los pies de los discípulos, y a enjugarlos con la toalla con que estaba ceñido. </a:t>
            </a:r>
            <a:r>
              <a:rPr lang="es-CO" b="1" baseline="30000" dirty="0" smtClean="0"/>
              <a:t>6 </a:t>
            </a:r>
            <a:r>
              <a:rPr lang="es-CO" dirty="0"/>
              <a:t>Entonces vino a Simón Pedro; y Pedro le dijo: Señor, ¿tú me lavas los pies? </a:t>
            </a:r>
            <a:r>
              <a:rPr lang="es-CO" b="1" baseline="30000" dirty="0" smtClean="0"/>
              <a:t>7 </a:t>
            </a:r>
            <a:r>
              <a:rPr lang="es-CO" dirty="0"/>
              <a:t>Respondió Jesús y le dijo: </a:t>
            </a:r>
            <a:r>
              <a:rPr lang="es-CO" u="sng" dirty="0"/>
              <a:t>Lo que yo hago, tú no lo comprendes ahora; mas lo entenderás después</a:t>
            </a:r>
            <a:r>
              <a:rPr lang="es-CO" dirty="0"/>
              <a:t>. </a:t>
            </a:r>
          </a:p>
        </p:txBody>
      </p:sp>
      <p:sp>
        <p:nvSpPr>
          <p:cNvPr id="5" name="AutoShape 2" descr="data:image/jpeg;base64,/9j/4AAQSkZJRgABAQAAAQABAAD/2wCEAAkGBxQTEhUUExIWFhUXFhkVFxgYGBgcGBUXGBogFxcYFxUcHSggGBolHBgYITEhJSkrLi4uFx8zODMsNygtLiwBCgoKDg0OFRAQFywkIBwsLCw3NywtMTcsLC0sLCwsLC0sMCw0LDc2LCwsLS0vLCsxLCsrLC8rLDc3NCwsLCssLP/AABEIALIBHAMBIgACEQEDEQH/xAAcAAABBQEBAQAAAAAAAAAAAAADAAIEBQYBBwj/xABJEAACAQIEBAIHBQUFBgQHAAABAhEAAwQSITEFIkFRE2EGMlJxgZGxFEKhweEHI3LR8CRigpLSCBUzNEN0srPC0xYXNVNVk6L/xAAZAQEBAQEBAQAAAAAAAAAAAAAAAQIDBAX/xAAwEQEBAAIABAQEBQMFAAAAAAAAAQIRAxIhMQRBUWEicYHwE5GxweEyUtEFFSNCof/aAAwDAQACEQMRAD8A9xpUqC+KUGDM0BqVRzjF8/lS+2L5/KgkUqj/AGxe5+RpDGKe/bbyn86CRSoH2pfOh/7xSSNdPKgl0qDbxAbaa7hsQtxQ6GVYSD3FAWlTWYDc0BscgMSZ20FBJpUF8So3MfCm/bUmAZ/WgkUqiXMcB0Jj3RTrOMDD+j+NBJpVFOPXMV1JFEGJHnQGpVDbiKAxr8qKmLUidaA9KgW8YjEgNqNxrpT2vgdaAlKhWcQrEhTJWAR2kSPwpXcQF3oC0qDYxKvOU+qYOh0JAPx0Ip1y6F3oCUqFavqxIB1G46idtPgflTnugb0D6VRbmPQELqSdgAf6FObFgEAgiQTMaaRvHv8AwNBIpU224IkUnuAb0DqVAfFqNJ17RUXB8VDm5ylVtnLJ6mJOg7CPnQWNKmqwO1OoFVXiBNwgdx9BVpVPiGi8T5j6CgkYFFNtS8TuZ0jWY+G3wqG4Mk7URyWBKkAagaSTBIJ37g0O4Gj1h0+73Md6osLSoVEx569ai5dPhNRzmkDMOv3fd5+dGUNJ5h/l/Wgm2baFRmj51D8HfzobloPMOv3e3xopDe1+H60EvCIAoJgHXr0nT8IoTXsghcqqJiPfQWRts3Tt+tJLR7jTyoDWUz8xaAfn+lANoBiR1M/kPpTmZoOvfp2pFG9r8KAuHtow5xzZm9Y+ehAntFDZBJgQJI98U0W2n1uh6e6uIGJILde1BJ4cggyB6xiYmPP8T8RTbvrGNpoQRoOvfp2ogU9/woGcOty10vB5wEkDRRbSf/7z0S82pHTpXQpnf8KXhk9fwoIvDlBuXvEAgFMk7RlE+85g34UW+CGOX1fwpNZaDzDr0rly2w+9+H60HcGilnJlTIHadOk79flXcUIOnzoa2WJHMO+1Pu2mn1vwoO8Ls5Wd5HMFH+XN+TD5UXGan4VCOeCcw0n7vb411g8+sPl+tBK4akM57hdfMZtPp86djWkjqI/GmIjARI+X60Pw211Hy/WgPgUhmPcAfif50/FnX4UJQ2WZGx6frTTaYdR/l/WgBhlnECdhbb4kssD4Qf8ANU7EoOkVGRGncfI/zooRu4+R/nQLh4hmHkPd5/l86Ji21HuqHezBSZWRMcp/1VHCMOoknXlPb+KgfaXNiVJ9XwrgPvzoVk+QL/M1OxCrsIiDp7/5/lUGy5BIPYH3z5fCp1tQaUSMLt8aNQsOsA++i1Aqqcb65+H0q2qrxY52+H0qwQ8ERlYFfvXO3ttTLmKtEOAyHwyBchk/dnRofXk0116UNrmS27ez4rRoNmYxPSsrgvF8GzYa3YtNewwbEXnYXP3aRnZ7ZRQSz32MFo53JmIIa3B4m3dVLlsZkdMymAMymCCJ1qUsCeXt2rJLxzEoMJmtWT4wKoEZw1zklALbJFlZyMSWfKmbTSpWK4viLd+1YItPcuW7hAUkDxA6LbEtrkCtdZmja3oAYBDRIgynl9rt3NSCg9nqO1ZLCelZiy9w2rdli9q9cLQq4gI9wqjGBkBQqSd2cLuDRsT6TXPAxTpbOdbjW8MhWHuZbSXGd7ZMwCzGNDAAIDGKDS3XRSuaBmOVZgZmOoA11MAmPI0VFGun0rNXuKWcTisH4bZ7aNdurdEeEzraNsKjffOW65MSBlOsggRuJelkTctXrS2Ev2rJdxm8Yl0F9laQEs27bE+JrJB2C8wajKIPL37U3F30RSzwqiJYwAOmpmgYXiKXg5tMWQaC4MuRySZFtvvgaSw0kwCSCBkOO8VuXhaYXFFi5iLJZDk5cILygYl3jTO6jKJAyOdCVYgNu51HL0PbypKok8v07Vkjxt7+KHg3SmHtKt17pyC3dRi2Y5mElIUZWWAeZpgKG02BxYdS4zZZlZgZwB6wETB6Tvv1oJWFuo6FkIYSyypBEqxVhIO4YEHsQakFNtPpWQ4LxgWsBgkV0fEYi0mRSdCzIbt240ahFGdj3iBqak8F9KEuBkN9L14XmREtgK7oIhzbJOW3rPiE5SpUyZEwaa46qCzQqgEkmAABqSSdhFcw91XUOhVlYBlZSCrAiQQw0IPeqX0rvMFsW0QObmJtrlL5ARbnEGTB0/cwRGoNVnC+IXftDhmXDYbCN4VxMyNbfNaV1i4yhy+a6h0gAKRzl5UNZbuKSyggsvrARKzqJHSRrTbNxLgzIVcZisqVIlSVYSDuCCD2INZ3hXFURMZiGzBnxLgWyP3jG3aS3bQW9wzLbDRpAaTGsEt8e/s2ECG0MTiktFVUE21N1Q73Mo18NRnIkjMQBMmaC9xV63aUvcZURRLM5VVUaaliYAojpvp9Ko8ZxZrf2ew+S9da7btXmC/u0mWzMJ5XYKIXWCwMRUfi/Hs1y5asXwgtLN66AHIuPKWbFoEEPcZ1M6EjLljM0qFxYdHRikMAXQkQYZSVZT5gggjuKfcQSOXr5VkOD8cyWLdhMhxd17zXVnNaw1xrly7fa8w2CnPCSC0DYSwNg/S9fBnxEv4nx3s27SDKzTdNuw1xBmNq2wKMXOmVgRMgUGsa+gdbZgMysyrpJClQxA6gZln+IU9V1OnXy7CsVh+JFMYXxOIW4FstbsXFVQb1xmT7Tas21EuFdEAAzHUgklSa2eCuFlzEZTpIMEjQaEjSfdQEygLt08q451Gmk+VNzSDr0pzDb3/lVDsg7U6PKmLIO/Suht9f6ioAXVBG3Q9qE4AI06/kaPc1XSgXDJHv/KqAgc506D6mpll6jL6x/hH1NPz0FrYaR8f1olReHtIb+L/0ipVQKqzE+u3w+lWdVeK9dv66CrBScVwr3cPdtW4BueJbLH7iMzKzKIMuAdAYE9aLiuGWLnhm5h7blCMhdEYpqPVJ22G3YVIstynmjmft7ZrpflHN7PVe48qo7iMOhe27WwXTNkJiVLDKxGvUaV1MOmfP4YzhcoaFzBWMsA24BKrI8hQcXjERlzXNYOmhPToBt5mq9fSjD5mm4wg5ScsgFZmcoO3erJvsuONyusZtdKBlICDdjEDeSZ9860y1gbau11bKLcuZc7hVDvEAZm3MR1puGxCspK3AfW7dz0jSjltBzdR27jyqaZllm4FxDBW7wC3rKXVHNldVYAiIIDSJHem4TAWlu3Li2EV3ADsFUM4AgBj1EAaUZm1HN0Pby8qIkCebt2/lRS8TlYRsGjbuahYbhlq0hS3YS2rGSqqoDdNQN9NNemlSBBBGb2u3c+VPJ7t1Hb+VBCxfCbNy4ly5h7bugOR2RCyagjKxEj4d6lWgQTI6jt2o5I3LaAGTI0GlZnGemdiXFibxQGWBC2pUSVF4qcxg/dBreHDyz/phtZtwTClGU4SzDObrDw7cNc1GdhGranU9zVnbaD6uunb4V5lxn09xlhgj4S2pa211RnZpAGZlLACCBvp23mrn0c9P7V9gl9Hw9xsuWSGtsSA0C5lEHmA5gNdpqZ4XDW/PrPzs/WVdVqsVhHuYm05Ci1ZDOupztdZTb1EQFVHbWSSW2Eau/wB3WWveMcPaN4QBdKJ4gEaQ8SN+9PN2WBDaQe3lTrdwSeb6dvdWdISYC0Ha94NsXSpU3Ai+IVH3S8SR5TQLXo9hVtm0uFtLbZldlCKAWXVWPmIEdo0qSjyDr37UfN5/SoIl7hFg2vANi34W/h5VySCGByjrm1nedaVng+HR1dcPaV0QW0IRQUQTCrA5QMzbe0e9TW3GvTyoOIuqoLM4UDckgUEfifDbNxR4li28N4gzKph9QHE/eg70PiODt3Rku2ldCylgwBBK6rI6wQDQLnpLhpNs3TO3qtpO0nLpv1qcSGAIcEHzGtXR6e5z2VAUBAAohQAsKNBCjoI00p2F2OnXy7CoOP4tZsZRcuczSEQQXYyBovaSNTAE6msniv2kpacI+FxADQyn93JRiEDATETHXrW5w8rN6G5JyrtpGu1FY7QPp2qk4Txq1ibIuWrmZSOsAgxsykSD5VZQdIbrtp2NcwXdtunlXV3Ijr5dhTVfXUwfhTL17Krv7ILbgTCzEnQe+g64yjb6UK4NQY+nY1F/3urFUEnOqFTBAk5i6tK8jKqEw0EzEA1OumY16+XY1QBRzn+EfU0XJTcPq51nlX6tUo0UXhg0b+L/ANIqZUXAHRv4vyFSqzUKqrGDnPw+lWtVeKPO3w+lWCFYmDp95+v941W8V4uUKWbYm84BA7DeSYMbHXoNasbDCDLRzP1GnMageieGNwnEXFhzIWVhlWYgn3qPgBXDxPiJweHzed6T5/4ndvDHmvXt59dffXvry85dLCzhLdvVzzNqYBJ/CTHmac/DLTnxFC5ojMN46jMNfhTQss2YSGzAieYwYCgRJ08/5mPxTCX1tt4DBHyzJI2BALFcrgQDp7j2ivjf7bc/jl+K3v8Ay742YyY71P8AxR8SwK2b3iLeZLhBMFgVcAa5gdco3mY+Jq84PxcX00iQQDr2PTyO/wAaz3EPR3GtbUZ0ujLDDOczNObNzKATqN2+6vaqL0bxZs3RLHKzZRMaldyGBhvePKvueE8HxODwrz8S533vaek31+p4i4XHG29Z0kmN1reut109p2159ZHqiLrt0P5VU+k3pJYwKC5iXKIzBAQrNzQWiFBOymraywIBB3E15f8A7Qv/ACNn/uV/8u5XR5XpeEuB7YcahhmHubUae40e4PLqKg8HP9ms6/8ART/wiptwiN+o+tB496f+kWNe/dteCfs6F7ItjmN0nlDsqnM0gyqxA0O4mn3uCpIfOuFzIovYdXtG2CBBVlIIDScpkRJJ61o/TKwtjFW8WHy5oVzlzeqZ0UDUlZH+EVI9EsmS4Lqmbj3GfxVAchmbKGX7vKRK9JPevLx/E8f8TUsxnSdJ0vpuXc357779Hbh42/0/z+zMccFm+GZBbvPbQeszZpOjCbMkSvQdte9XnohwZLuFS+9sS4gKZIGUlZhtdco0Psr1puFwvDPFvW7RyDOUa6Dc0eJNu25OQhdjoYjXvVl/8SYXCWrSXGKWmHKyK7W1DGee4s+Hud9+/blOFxJhJb0vz+brONN31ndJ4VjjbvGy2wErPsnz6xBHyrRKpknpPfy91Yvj5yYq1rEh475ZWP686z3EP2vPYvXbP+73uC3cZAwukZspy5gPCMTE716uBlbhNuHFkmd09XBgHbr1/Sn5z269/wBK8bP7aXj/AOl3Ov8A1j/7VP8A/nY//wCLuf8A7j/7Vddub2MudzsAevu8qoMBivtJa8wIsq2W0CDLESpaPfP49qi8M4+2O4b9oFs2XuZkCFicsXPDnNlHTXara4EVbVsNrBIG7EiNd9Tqdfj3rw+Nz5tcCf8Afv8AL0+v6b9XTDGd79/fl1+nY44W1c5lEMBE7MPKR007xpWMx2OOCziwSzczLbctGaJzKx+5r31110rU8a4Yt63ct+JlIAa4LZ5lVjMN3DAMYI1y9ayXpXwAWst0XWuB3iCPVJEnmXvERG9PAf6d+FxeeZ2T+3ry35yfw9GNmeNnxXf9sm7rWpu2Tzu/aXXWs3gLV/FZruIm1fDAJfBUm8ApDoqGVa2MwOmmoA2NG4sbVwI9qLzWvDtE52lRPTwxkMELuNPwq79Grpt3LTXFZUVXRC7LrmKnkQbDlIJOpM9qsLj4Xxbv9kyDOCH8NedgAWuGNfDEkwdJVjAgVefj8TPWWWrN6nt6Tz131O0Yx+HHeul9Pv8AbaRiuHDBqGtjsrmNW6ST1gn4Sa0mGxwZFbSOpJ20NZTjHGfFw98Paa0yg+GzMhF9eYA2ypJgESVOq6b7hvD+HG+lsF2yFSjAGDqMwcmeaGReX+80zXfg803KxxrLZWj4lxlbZcDW6qHKoDGXIlE0GrHfLuQCdqiYDhdxwgukG0qMgSGBZWUqjsDrbuC22WJO5OhgC1weCRCxB535nbQFz3MdhoB0AA6V3iXFbGGtvdv3RbtruSd9BAAGrMegGprs4jWMKltAFQAwZaBmJaMzFtyzEAk9SBXSYaI8/wADXnGB9PsZjsQi4DCf2VXVbt291SQGgghUaJIUZ220r0VokHN+I7U2BKx8RunKv1apANREE3W1nkT6vU1VqqkYDY/xfkKlVHwQ0P8AF+QqRWahVV4r12+H0q0qqxfrt8PpQQVBKOABJNwDXqSfKsevpWyZbanIxAIJGhnRRJ76SdImtlYIhtfvN1PtGsY3Czb4jYMDw3ZmVyCcj5CcpEjcjT3+VY4vB4ec5ssea47s+f36vT4XXNeaSzVvfW9TpJ9+TZcBtQkZmzCCxkEnMA33pgAkgDyp/onwnE2Fvfa8UcS9y6XDFQoW3lCqiqNANCYECSdNSTV4LFeFi8s8rgJ/iHqfmP8AEK2FppFejiYcutOPEx5ctMjjsecLdNpvV3Qnqp2+W3w86xHEPCa+qYe2BlfMx7E6BE9lROseQ6V6j6TcFGKtZQQtxZNtj0PY/wB09fcD0rE+h/AjbcreUi4pEgz33B6g9+tay4kuEk7+bp+NeTll79/dScZ/Z3xDEX3vWuImyjxlt57wywoU6LpqQTpWG/aL6F4zBWEuYnG/aFa6EC5rhhirEND6bKR8a+jzAjf8a8u/2hR/YbP/AHK9/wD7dyuDgpML+zHiTWkccUIVkVgPEv6AiQK3H7P/AEWxWBF77Ri/tPiG1klrhyZS2b1++Ybdq0nBoOFtDX/hJ39kU/G2C9l7YdkZlyhhMqToGFUZvF+kFu5izbDKRaUhdSQbzECCR1InKN5WRvUdDZOdj4lt00uBC5AJEgiRqpHfbudxnrPC8Sbv2d0JkoylGAtKbcg5syHK4hGEa84Osip+A4a2UsbpYtdZLiOTyBHyslt1I0hvWYNOUaDpjLxPCxmWOt7vnOn39How4OXLLvr7fms8Hcs22H2l2Z3JC2isDfQXSAMzbcp5feNaIbLZrjpcRPEzDK8vl+8I5oCk6FYlY0kCsti+GB/FeCAuqZrjMWW23NNzMxUqIEsDmznvNVWGS7e0zOVMT64J6c0NBBEbie9c7viY/wDHly/RqXHHfNbd+/da8PR2xjDxPEVGKq2sHYGN42Ajbl00rcD084faBtvjbSuhKspLSGXQg8vQio3ol6Oi3DMOnn5UsT+zDhd267vhSWdi7Hxb4lmOYmA/c1263u8+V3dpC/tG4bB/t9rr1b/TT2/aPw2P+ftfN/8ATVU/7KeFCf7Iev8A1b/+uu3/ANlPCQsjCHcf9W//AK6rK74hxJcVhDew7i4hUsrITzeGwzRoDMqRVJ6HYh/+LeiWuC3pGoPLMdBLD/L5a6fgPCLOGsrYsqVtIGyrLmMzZjqxJOpNebt6U4axcxHD2BseHfbw2b1SCAwGb7upJE6QV1rWElynl/jV6fn1d+FceXLG+evKe/n33vXnro9Y4bwezaa9ct2wrX2D3SPvsFygxsNOg7k7k1ieO4y5hbly0dQAWtyQMymSup00gyf7h8q2vAeIC9ZR+418mHrD5/gRQfSjgVvF2StxZIBKmSD3iRqJiK1M7w7l0cpbNz1YLBcbU+FbYo5I8MpOYFra5i9sQSwMEsB7/Oh2PSG3ZY2wgXxARcu5G0zAsLaBliI06gnUzSs4dBaRoe8rWGa41zmIOdSkjZdAwMQOUSdKxfpV6V28txURjiXfQE5vDglQG0E8pjIZkwT0ryzxGXEkx5ek6PTeFjPi/de8b4jhrt21h7RfxQc+VmfKqAHlCtsZIIHZK9J9GsKVtgEeY+R8q8W/ZvwhbfEbSYlbn2i5aa4gAGW2CCSbnXMVU7CBIG+3vQASImPj2reGPLNbt16vPxMua70bjMWtpHu3CFRELsxOyrJJ2ryXhmCu8exLYrE5kwNpstq1MZyN1kdYjO475QdCRcftr4ixtYfBWvXxV0A7wQjKFU+RuPbP+E1veDcItYexbsWxy21CDfUgasfMmSfM1pkbB4ZUtIltFRFUBVXRVGmgAFFYGR7+/wClCtvAAJPTvRM4kfrVQ0+u38K/VqeBQA3Mdei/Vq7PnUVZYM6H3/kKPUTho5T/ABfkKl0QqrMUec/D6CrOqvF+ufh9BVgiWCeaI9ZuvnUfGYTxLYBA+7193lRrEc2/rN7XfypAjIInZfa8qoxvFuHYhDvnE6STmEa6NH1+dbD0Y48L65W5byjnU6T/AH17g+Wx07SV1BiZP+btUDGcFRzK5lcQQwzAg66g9K1c7ZqtXK3u1SXAaynpdxBbeJsBfXKtm/gzLln45o+NG4XxC4ri1e1JMJciJPssNp7Eb7b75S0/2vH3LupXMETf1E0BHkdW/wAVYvsy9AtuSFOm1eXf7Qn/ACFn/uV/8u5XqOQDKNfxqu476P4bGILeJteKikOAS4hoZZ5SOhPzoCcEn7NZ2/4Sf+EVJaYHvH1FdsW1VAqghVGUDm0A0A+VNuOqpmYkBQGO+gGpPyoMnxu6648NaGYW7DeKA2q5yCIU6FoC+8H3Vl+PY22qm1kfxDczXBm5Wzc2e3pIIb7xjtrNRcVdvvefEAMniNnBM5vJRB1UCB8KsuC+jz37huXczEwSTOtcvw9cbmslk/X3em5zDHll308umr/H5KjgnB7t0Aa5e2sabSOsbfCvR+Aej62gpIBOlWXDsBbtLAGuvQ96ll1ULOhaAo11O5/AH5V0k048TiZZ5XLK7ooUyAIiD+VDtucx26UkMsInr38qdkAaTO0dev61WDiDB+NK6mYD4fWoFziVoB+cShht+UttNCxfHrVpV5blwNb8RTbUuIILJMa84VyDEchkjSQtEBU9NjA77Vj/AEw9BbHEFLP+7vgQt4DXyV1nnXy3HQitUt0MZGu4O5EwDAOx33HnT7loQdNZmg8K4LxjG+j+INnE2y+Hf7oMqwH/AFMO50kDdDHSY0Nev4z0ot3OHPisO4dWQhD1zHlykbhgdx5VK4twuxi7L2cRbzoQdxqp6Mp3Vh0Irw3i/AOI4G63DbM3Ld+541lgvrZRlLg7W2Ayh+0KRuJS67rNb6u+kvpMotJhsKh8Y8jBNVgj2YBLEy0bA6+/Q/s89AhaP2nEw10S2uot6ZiZO792+Xc2HoT+zxcNzXOe8QSzQdPJOsee5/Aa/GYNrmFxFm3KvctXLaEyIZreUE9tTWcceWaazzuSq/ZXx58dYvX7lq2pS6bVtlUg+HlV8pJJOmYe/tUn0/8ATVcB4dtbZvYi5rbtLI09XMxAJ1OgABJIPasB6Iena8Kw5weLwd9HV3aRlGbMZ1DlZjYFSQQBVn6dXHt4zA8as2Xu4fwUzqQQ1sFXILb5ZS6YOwZNTqKrKnvcQxt/i/Dmx2HWy2ceEgBHLmJlgXYzmjeNhpW99NfTwYFls2rRv4q5BS2JgA6AtALEkgwoEmDtWLXj6cW4xgLmGs3QlnW4WAOUAlySUZgo0AEkSTWk9N/RPFHFJxDh7Dx0AVrbRzgCJUtoZUlSpI01BBoKjgPpXxEcTtYfiJFsXrUpaCIFUtPhHMJYElGWCx1MV6hrpXj2K9F+KcUxAvYm2uENq0qI0HVlYsuUB2YHMxOaYECJNXFn0Y487ot7iKrbDhi6Mc8DXYWVL+5jB6zQekqDmPuH1NFCU9LfMY00H1NF8OqD4LY+/wDIVIoWHED4z+FFqIVVeLHOfh9KtKrMX65+H0oIViebb1jTlByDbZfyptqJbf1j3/KqO9gcQ/iZX8MMUgkuT+7bMhRdVUFSobYyjaHMCKL3FXggDO6qoOpYwBOgkk967exYtkZz6xVBCkmST0Gw6k7CqQ+jegXxnCljmGU6rle2ozEyHWyypm11QNE1ZHgyMFVmuNGrEmGuEzOcqBGsHlyxlAEDSgFxjmyr41u3bi8bjlQY8MqPWLAKAS0z26VTYS8uGQMcqXWyQHzZQTbFxjlmUXQrHtkDc66r/dtpsma0p8Js1uRORgIBE9dd6OLCetlGaFXNHMQDIE7wCSY86gg8Ox117jpcRVKGWyyVXMoKKGgZm9cmQCNNIZSZ5mT7h09/nSIUbCJMmBuY3Pc6D5UPPqYB2H50A3xAWM7qoLZFnTMzHlUSdSe1Av8AELMC21y2WJVcm5JLMACs9TauDX2DQuJ8ONzKVfJlYkmJI1DKVB0JlY16O1QMP6N24ktcJLFpmDLsjkyPvBkJBER4jRvVDEsW77eIzQAxXUetCh8w11UqwIPnUjCcRLW3FtArhGOQESANszTCkhlMd53iaLg+AWbMZEYsVySxJlQAAMuijlVFkAEi2kzlFTMBwy1ZBVLYEqoJ3Zokc7mWc+bEkyaiqXC8Wv5TbFtTeyleQs4V3to9lrjEAqpLPLFY/dnfrJxN+5fsYd7ZKZ7qhHyjMqvbZPFKmVkSzAQQeWrexhkVMuTljLB1lRygEnVtNNaabgygBdBl2A2kVUZ3E2MWzXHFrw7jWVVWzWzk8NsxUw8lmcAj7oVzJDStTb3otmuMQ4VBkyggsYVBlOp9YXrdi5JmfCHeauksyQSsDtprtTrl2CeXt2oKHD+jROY3r7sA+bKoCqxW4boL9SSXuAgEKQ8RoDUq1whUueIrvmPqyZVTzBCFPRVdlA2hjMnWp5XQyOrdB3NOyCBy9ug70D8FgltWrdtPVRYGm/cmOpJJPmaKJ1mPl+tNtnT1fp5V1VBJ0+lAJlJB1g69KILh0Vonpp+tDuwAeXv286YiSCcvURt0/r8aAzKQRtsenu86hgFbhmIY9jvA86Oz6jl6GRp3FOtKrfd2M9O1AJ7Ry9CB3H61KLTHv7eR86h2H9YRtI+H9fSpTxI06/lQPFuNAAPcIrsb/wBdK4N9ulOPXSoBIlGKU1FgRGtEjyoGovMfcv1aivQ5GY/wr9WrjsKCTY2olCwx5RRaBVV4v1z8PpVnVbjPXPw+lBDsKZfUet28h511Qco1Gw6frTLPrPInm7f3VpyqMvq9B0qg+sjbft5HzoqzO/QdPf50IKNOXr28jRkUTt07UD7YP4/11pFTHyp1tR26+VJ1ECR9KgEbZJ/Ty99OCwTHYdPf509yNNPp2rgidug7edADKT237frTcpCjb7vT3edSLaTPL9KHplHLO3byoOhDpqPl5e+m32IMSNh09/nXLmscvXy7e+k9mWJK9B28/OgGlskGT1P1pgJyjX2fqKd7l6nt/Ou27QCiR7PbuKokWOmtCxS679q74mWDl0E9tqcDLxl+75VAO/6uh705FgDXqNK5ctabdT2ruTlzBddO3cUHXJzDXTX8qQG+tOENEDv2oWWCRl391ABiWETpr9TU1xAAB00qMoyqZXvG3n50e20j1eo7UDBbk79D+VdCGTBjX8q7aXWQvQjp5UQKNTH07UFagIY+41Pc9f62qPiLYgtl1APb+dE3AIHv2qgiNRLe9R48vpXcLdknTr5dqglvtNNNzUa/1FcZtIy9B2/nUTE3QCOXWdtO3voDF+dtfur9WoZeahWXJdpH3V07at2qQX8qKs8D6vxqTUbh45B8ak0QqrMZ65+H0qzqvx9shs0aH8KCDaBzOJHrAxHTKBPukH5Ugpyb9O1EZA3rAH3gGm/Z09hf8o/lVBCDI9/byNFWZ+FAGHT2F/yj+VdFhfZX5Cgl2519/wCVJjy0A5R90fIVXcUFzQW7SsMrZ1IWCJXQZtCxXOoBIHNJOmsFrcO2vX8jTLV0SeboO1VGKw9w3EfIrBVEpCwSzSedvZK2zIE6EiTpTMMmLCjS0SF1DES1w55MqCFQE24GpKjodKC68cajMN+4oS3hlHOOnUVBwzXwrgrJFsBS2TMz5ewOWZ1JzZdQoOhNR8OmLtqQq22jMwlhzljcYgkAayyHYDkOozcoW74sCJYb9x2NdXFoSecbDqvnVKlvFoCBBHO2YlSWL5iJULqyfuxAgNlOuuj+Ifaf3YthA2Qu4JBEgjKpaNdMwOUCTBlRQW63Un1xM91pkCBzjp1FUbPiwIJGg0MoWYtcI15Qq5bZB0B1X72szg2KYKFyhsjltiMwAyCSB6xmTGgkdjQWNwgiAw1kbjTSmYa+o5c4MADddYmq3xcUGW2DlHJLnJm0VZDrEGeckqfWKqNAWqJGJACKAoUWwYyliBCsFJYKDysSTOjiNQRVGkF1SDzDr1HeneIoHrjp1XvVTbS+bRzsFdri6AAhbfiAGDpPJrJ+VMe/iwFLZNRLajlGRQxaBHrBiFUmfEGoCGYJtvEL4nK4jXqtSw6knmHzFUWMOIzEYeOW1n1iGZhcCrJGuqrpI7kxoXYuziiTDyAyxAt68p51nVYcgc06AHKYJYLDEXRB5xGvVfOirdUD1h06iqkjFCQqqSBdO65HuM2ZCZkhQsAdyDMADMvExYInw2GaSQQoKggZSCpIzKGaRqCwGwklXNtxPrDY9RTlvLrzjXzXXSqO6L1zDorZPEZiYdZDBLbFSyyAP3mQx92VBk1FxOPxLF/AVFjMFByEaWwqq2XVmR40BAnMubQURo/HTKRnHXqK5mH3XG/cVA4NhryhluMWAMKTl1UABYA6QNZ1knoJPLX2pWJ5ModzDEAsM4yKsA5V8OTmOs9KCXxG6shVuCYJOq7aTXMLfUyQ4MEdR2FRb9u/4hIAdZtmAVUSpJJEmZzZTroFXTMTFQuKveS6zLbVkXVS0AK+Q6665QTqRrzQBoxoLvGYgBRDiYHUVTcf4mmGQ3WIch7a5cyg/vLi252Ogzz8KbYu4krmlWDAZSCucKcpzglQhaM8AgD1SdDAqPT3gtlsKbt+zauX8+GQ3TbXNBxFtSAYmIZh7ie9FavDkMSVOYQBIiJEk7e8VKCRUPhfDLOHUrYs27Sk5iEUKCdpIHWAPlSvXC5yoCfd/WgoLrAmUBHWfrUig4S1kRV7AA+/rRqIVKlSoB+Avsj5UvAX2R8qJSoB+Avsj5UvBX2R8qJSoBiwvsj5Cu+Evsj5Cn0qBnhL7I+QpeEvsj5Cn0qBnhL7I+QpeGOw+VPpUDfDHYfKlkHYU6lQMNpfZHyFdFsdh8qdSoG5B2FLwx2Hyp1Kg5lHauG2Ow+VOpUDVtgbAfKkUHYfKnUqBvhjsPlXPCX2R8hT6VAwWx2HypeCvsj5Cn0qBuQdhSyDsKdSoG+GOw+VcNpT90fIU+lQDNlfZHyFI2F9lfkKJSoB+Cvsj5CnhQNhXaVAqVKlQKlSpUCpUqVAqVKlQKlSpUCpUqVAqVKlQKlSpUCpUqVAqVKlQKlSpUCpUqVAqVKlQKlSpUCpUqVAqVKlQKlSpUCpUqVAqVKlQf/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Tree>
    <p:extLst>
      <p:ext uri="{BB962C8B-B14F-4D97-AF65-F5344CB8AC3E}">
        <p14:creationId xmlns:p14="http://schemas.microsoft.com/office/powerpoint/2010/main" val="227677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435280" cy="6264696"/>
          </a:xfrm>
        </p:spPr>
        <p:txBody>
          <a:bodyPr>
            <a:normAutofit fontScale="85000" lnSpcReduction="20000"/>
          </a:bodyPr>
          <a:lstStyle/>
          <a:p>
            <a:pPr marL="0" indent="0" algn="ctr">
              <a:buNone/>
            </a:pPr>
            <a:r>
              <a:rPr lang="es-CO" b="1" baseline="30000" dirty="0"/>
              <a:t>8 </a:t>
            </a:r>
            <a:r>
              <a:rPr lang="es-CO" dirty="0"/>
              <a:t>Pedro le dijo: No me lavarás los pies jamás. Jesús le respondió: </a:t>
            </a:r>
            <a:r>
              <a:rPr lang="es-CO" u="sng" dirty="0"/>
              <a:t>Si no te lavare, no tendrás parte conmigo</a:t>
            </a:r>
            <a:r>
              <a:rPr lang="es-CO" dirty="0"/>
              <a:t>.</a:t>
            </a:r>
            <a:r>
              <a:rPr lang="es-CO" b="1" baseline="30000" dirty="0"/>
              <a:t>9 </a:t>
            </a:r>
            <a:r>
              <a:rPr lang="es-CO" dirty="0"/>
              <a:t>Le dijo Simón Pedro: Señor, no sólo mis pies, sino también las manos y la cabeza. </a:t>
            </a:r>
            <a:r>
              <a:rPr lang="es-CO" b="1" baseline="30000" dirty="0"/>
              <a:t>10 </a:t>
            </a:r>
            <a:r>
              <a:rPr lang="es-CO" dirty="0"/>
              <a:t>Jesús le dijo: El que está lavado, no necesita sino lavarse los pies, pues está todo limpio; y vosotros limpios estáis, aunque no todos.</a:t>
            </a:r>
            <a:r>
              <a:rPr lang="es-CO" b="1" baseline="30000" dirty="0"/>
              <a:t>11 </a:t>
            </a:r>
            <a:r>
              <a:rPr lang="es-CO" dirty="0"/>
              <a:t>Porque sabía quién le iba a entregar; por eso dijo: No estáis limpios todos. </a:t>
            </a:r>
            <a:r>
              <a:rPr lang="es-CO" b="1" u="sng" baseline="30000" dirty="0"/>
              <a:t>12 </a:t>
            </a:r>
            <a:r>
              <a:rPr lang="es-CO" u="sng" dirty="0"/>
              <a:t>Así que, después que les hubo lavado los pies, tomó su manto, volvió a la mesa</a:t>
            </a:r>
            <a:r>
              <a:rPr lang="es-CO" dirty="0"/>
              <a:t>, y les dijo: ¿Sabéis lo que os he hecho? </a:t>
            </a:r>
            <a:r>
              <a:rPr lang="es-CO" b="1" baseline="30000" dirty="0"/>
              <a:t>13 </a:t>
            </a:r>
            <a:r>
              <a:rPr lang="es-CO" dirty="0"/>
              <a:t>Vosotros me llamáis Maestro, y Señor; y decís bien, porque lo soy. </a:t>
            </a:r>
            <a:endParaRPr lang="es-CO" dirty="0" smtClean="0"/>
          </a:p>
          <a:p>
            <a:pPr marL="0" indent="0" algn="ctr">
              <a:buNone/>
            </a:pPr>
            <a:r>
              <a:rPr lang="es-CO" b="1" baseline="30000" dirty="0" smtClean="0"/>
              <a:t>14 </a:t>
            </a:r>
            <a:r>
              <a:rPr lang="es-CO" u="sng" dirty="0"/>
              <a:t>Pues si yo, el Señor y el Maestro, he lavado vuestros pies, vosotros también debéis lavaros los pies los unos a los otros</a:t>
            </a:r>
            <a:r>
              <a:rPr lang="es-CO" dirty="0"/>
              <a:t>. </a:t>
            </a:r>
            <a:r>
              <a:rPr lang="es-CO" b="1" baseline="30000" dirty="0"/>
              <a:t>15 </a:t>
            </a:r>
            <a:r>
              <a:rPr lang="es-CO" dirty="0"/>
              <a:t>Porque ejemplo os he dado, para que como yo os he hecho, vosotros también hagáis. </a:t>
            </a:r>
            <a:r>
              <a:rPr lang="es-CO" b="1" baseline="30000" dirty="0"/>
              <a:t>16 </a:t>
            </a:r>
            <a:r>
              <a:rPr lang="es-CO" dirty="0"/>
              <a:t>De cierto, de cierto os digo: El siervo no es mayor que su señor, ni el enviado es mayor que el que le envió. </a:t>
            </a:r>
            <a:endParaRPr lang="es-CO" dirty="0" smtClean="0"/>
          </a:p>
          <a:p>
            <a:pPr marL="0" indent="0" algn="ctr">
              <a:buNone/>
            </a:pPr>
            <a:r>
              <a:rPr lang="es-CO" b="1" baseline="30000" dirty="0" smtClean="0">
                <a:latin typeface="Agency FB" pitchFamily="34" charset="0"/>
              </a:rPr>
              <a:t>17 </a:t>
            </a:r>
            <a:r>
              <a:rPr lang="es-CO" dirty="0">
                <a:latin typeface="Agency FB" pitchFamily="34" charset="0"/>
              </a:rPr>
              <a:t>Si sabéis estas cosas, </a:t>
            </a:r>
            <a:r>
              <a:rPr lang="es-CO" u="sng" dirty="0" smtClean="0">
                <a:latin typeface="Agency FB" pitchFamily="34" charset="0"/>
              </a:rPr>
              <a:t>bienaventurado (felices)</a:t>
            </a:r>
            <a:r>
              <a:rPr lang="es-CO" u="sng" dirty="0">
                <a:latin typeface="Agency FB" pitchFamily="34" charset="0"/>
              </a:rPr>
              <a:t> </a:t>
            </a:r>
            <a:r>
              <a:rPr lang="es-CO" dirty="0" smtClean="0">
                <a:latin typeface="Agency FB" pitchFamily="34" charset="0"/>
              </a:rPr>
              <a:t>seréis </a:t>
            </a:r>
            <a:r>
              <a:rPr lang="es-CO" dirty="0">
                <a:latin typeface="Agency FB" pitchFamily="34" charset="0"/>
              </a:rPr>
              <a:t>si las </a:t>
            </a:r>
            <a:r>
              <a:rPr lang="es-CO" dirty="0" smtClean="0">
                <a:latin typeface="Agency FB" pitchFamily="34" charset="0"/>
              </a:rPr>
              <a:t>hiciereis.</a:t>
            </a:r>
            <a:endParaRPr lang="es-CO" dirty="0">
              <a:latin typeface="Agency FB" pitchFamily="34" charset="0"/>
            </a:endParaRPr>
          </a:p>
          <a:p>
            <a:endParaRPr lang="es-CO" dirty="0"/>
          </a:p>
        </p:txBody>
      </p:sp>
    </p:spTree>
    <p:extLst>
      <p:ext uri="{BB962C8B-B14F-4D97-AF65-F5344CB8AC3E}">
        <p14:creationId xmlns:p14="http://schemas.microsoft.com/office/powerpoint/2010/main" val="139824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498178"/>
          </a:xfrm>
        </p:spPr>
        <p:txBody>
          <a:bodyPr>
            <a:noAutofit/>
          </a:bodyPr>
          <a:lstStyle/>
          <a:p>
            <a:r>
              <a:rPr lang="es-CO" sz="3200" dirty="0" smtClean="0"/>
              <a:t/>
            </a:r>
            <a:br>
              <a:rPr lang="es-CO" sz="3200" dirty="0" smtClean="0"/>
            </a:br>
            <a:r>
              <a:rPr lang="es-CO" sz="3200" b="1" i="1" dirty="0" smtClean="0">
                <a:solidFill>
                  <a:srgbClr val="FF0000"/>
                </a:solidFill>
                <a:latin typeface="Agency FB" pitchFamily="34" charset="0"/>
              </a:rPr>
              <a:t>El texto Bíblico nos dice que la </a:t>
            </a:r>
            <a:r>
              <a:rPr lang="es-CO" sz="3200" b="1" i="1" dirty="0">
                <a:solidFill>
                  <a:srgbClr val="FF0000"/>
                </a:solidFill>
                <a:latin typeface="Agency FB" pitchFamily="34" charset="0"/>
              </a:rPr>
              <a:t>felicidad en la vida cristiana no depende de las circunstancias sino de una decisión</a:t>
            </a:r>
            <a:r>
              <a:rPr lang="es-CO" sz="3200" b="1" i="1" dirty="0" smtClean="0">
                <a:solidFill>
                  <a:srgbClr val="FF0000"/>
                </a:solidFill>
                <a:latin typeface="Agency FB" pitchFamily="34" charset="0"/>
              </a:rPr>
              <a:t>.</a:t>
            </a:r>
            <a:br>
              <a:rPr lang="es-CO" sz="3200" b="1" i="1" dirty="0" smtClean="0">
                <a:solidFill>
                  <a:srgbClr val="FF0000"/>
                </a:solidFill>
                <a:latin typeface="Agency FB" pitchFamily="34" charset="0"/>
              </a:rPr>
            </a:br>
            <a:r>
              <a:rPr lang="es-CO" sz="3200" b="1" i="1" dirty="0" smtClean="0">
                <a:solidFill>
                  <a:srgbClr val="FF0000"/>
                </a:solidFill>
                <a:latin typeface="Agency FB" pitchFamily="34" charset="0"/>
              </a:rPr>
              <a:t> </a:t>
            </a:r>
            <a:r>
              <a:rPr lang="es-CO" sz="3200" b="1" i="1" dirty="0" smtClean="0">
                <a:latin typeface="Agency FB" pitchFamily="34" charset="0"/>
              </a:rPr>
              <a:t>Vea la imagen basada en </a:t>
            </a:r>
            <a:r>
              <a:rPr lang="es-CO" sz="2400" b="1" i="1" dirty="0" smtClean="0">
                <a:latin typeface="Agency FB" pitchFamily="34" charset="0"/>
              </a:rPr>
              <a:t>Mat.22:37,39.</a:t>
            </a:r>
            <a:r>
              <a:rPr lang="es-CO" sz="3200" b="1" i="1" dirty="0" smtClean="0">
                <a:latin typeface="Agency FB" pitchFamily="34" charset="0"/>
              </a:rPr>
              <a:t> </a:t>
            </a:r>
            <a:r>
              <a:rPr lang="es-CO" sz="3200" b="1" i="1" dirty="0">
                <a:solidFill>
                  <a:srgbClr val="FF0000"/>
                </a:solidFill>
                <a:latin typeface="Agency FB" pitchFamily="34" charset="0"/>
              </a:rPr>
              <a:t/>
            </a:r>
            <a:br>
              <a:rPr lang="es-CO" sz="3200" b="1" i="1" dirty="0">
                <a:solidFill>
                  <a:srgbClr val="FF0000"/>
                </a:solidFill>
                <a:latin typeface="Agency FB" pitchFamily="34" charset="0"/>
              </a:rPr>
            </a:br>
            <a:endParaRPr lang="es-CO" sz="3200" b="1" i="1" dirty="0">
              <a:solidFill>
                <a:srgbClr val="FF0000"/>
              </a:solidFill>
              <a:latin typeface="Agency FB" pitchFamily="34" charset="0"/>
            </a:endParaRPr>
          </a:p>
        </p:txBody>
      </p:sp>
      <p:pic>
        <p:nvPicPr>
          <p:cNvPr id="6146" name="Picture 2" descr="http://3.bp.blogspot.com/-CQ6-bWho2Dc/UMXCtKg_NcI/AAAAAAAAASo/HEtEkbvHkjA/s1600/formula-de-la-felicidad.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916832"/>
            <a:ext cx="8856984"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73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12968" cy="2520280"/>
          </a:xfrm>
        </p:spPr>
        <p:txBody>
          <a:bodyPr>
            <a:normAutofit fontScale="70000" lnSpcReduction="20000"/>
          </a:bodyPr>
          <a:lstStyle/>
          <a:p>
            <a:pPr marL="0" indent="0" algn="ctr">
              <a:buNone/>
            </a:pPr>
            <a:r>
              <a:rPr lang="es-CO" dirty="0"/>
              <a:t>Para los que no creen en Cristo, la felicidad depende de las buenas circunstancias. La sonrisa puede variar según están las cosas o como se lleva con su suegra o su cuñada, si tiene problemas en el trabajo o en el hogar. Pero si esa persona está pasando por una situación difícil probablemente sienta que la felicidad está muy lejana. Sin embargo, según </a:t>
            </a:r>
            <a:r>
              <a:rPr lang="es-CO" dirty="0" smtClean="0"/>
              <a:t>lo enseña Cristo, </a:t>
            </a:r>
            <a:r>
              <a:rPr lang="es-CO" dirty="0"/>
              <a:t>el secreto de la felicidad no depende de lo que me ocurre en la vida sino de una decisión; que por demás acertada, produce </a:t>
            </a:r>
            <a:r>
              <a:rPr lang="es-CO" dirty="0" smtClean="0"/>
              <a:t>felicidad </a:t>
            </a:r>
            <a:r>
              <a:rPr lang="es-CO" dirty="0" smtClean="0">
                <a:solidFill>
                  <a:srgbClr val="FF0000"/>
                </a:solidFill>
              </a:rPr>
              <a:t>(lea Juan 1:45,46).</a:t>
            </a:r>
            <a:endParaRPr lang="es-CO" dirty="0" smtClean="0"/>
          </a:p>
          <a:p>
            <a:endParaRPr lang="es-CO" dirty="0"/>
          </a:p>
        </p:txBody>
      </p:sp>
      <p:sp>
        <p:nvSpPr>
          <p:cNvPr id="2" name="1 Rectángulo"/>
          <p:cNvSpPr/>
          <p:nvPr/>
        </p:nvSpPr>
        <p:spPr>
          <a:xfrm>
            <a:off x="107504" y="2924944"/>
            <a:ext cx="7565776" cy="2215991"/>
          </a:xfrm>
          <a:prstGeom prst="rect">
            <a:avLst/>
          </a:prstGeom>
        </p:spPr>
        <p:txBody>
          <a:bodyPr wrap="square">
            <a:spAutoFit/>
          </a:bodyPr>
          <a:lstStyle/>
          <a:p>
            <a:pPr algn="ctr"/>
            <a:r>
              <a:rPr lang="es-CO" sz="2400" dirty="0"/>
              <a:t>Esa decisión es aceptar a Jesús en el corazón. Es vivir con Él, nuestra vida; es entender que no dependemos de lo que la vida nos depare sino que tenemos el gozo de Cristo en nuestro corazón, pase lo que pase</a:t>
            </a:r>
            <a:r>
              <a:rPr lang="es-CO" sz="2400" dirty="0" smtClean="0"/>
              <a:t>. Es vivir cada día acido de su mano. </a:t>
            </a:r>
            <a:endParaRPr lang="es-CO" sz="2400" dirty="0"/>
          </a:p>
          <a:p>
            <a:pPr algn="ctr"/>
            <a:endParaRPr lang="es-CO" dirty="0"/>
          </a:p>
        </p:txBody>
      </p:sp>
      <p:sp>
        <p:nvSpPr>
          <p:cNvPr id="4" name="3 Rectángulo"/>
          <p:cNvSpPr/>
          <p:nvPr/>
        </p:nvSpPr>
        <p:spPr>
          <a:xfrm>
            <a:off x="107504" y="5140935"/>
            <a:ext cx="8784976" cy="1569660"/>
          </a:xfrm>
          <a:prstGeom prst="rect">
            <a:avLst/>
          </a:prstGeom>
        </p:spPr>
        <p:txBody>
          <a:bodyPr wrap="square">
            <a:spAutoFit/>
          </a:bodyPr>
          <a:lstStyle/>
          <a:p>
            <a:pPr algn="ctr"/>
            <a:r>
              <a:rPr lang="es-CO" sz="2400" dirty="0"/>
              <a:t>Por supuesto que vamos a tener luchas y batallas porque son parte de este mundo, pero siempre debemos tener en cuenta que eso es </a:t>
            </a:r>
            <a:r>
              <a:rPr lang="es-CO" sz="2400" dirty="0" smtClean="0"/>
              <a:t>momentáneo como lo dice El </a:t>
            </a:r>
            <a:r>
              <a:rPr lang="es-CO" sz="2400" dirty="0">
                <a:solidFill>
                  <a:srgbClr val="FF0000"/>
                </a:solidFill>
              </a:rPr>
              <a:t>Salmo </a:t>
            </a:r>
            <a:r>
              <a:rPr lang="es-CO" sz="2400" dirty="0" smtClean="0">
                <a:solidFill>
                  <a:srgbClr val="FF0000"/>
                </a:solidFill>
              </a:rPr>
              <a:t>30:5. </a:t>
            </a:r>
            <a:r>
              <a:rPr lang="es-CO" sz="2400" dirty="0" smtClean="0"/>
              <a:t>“</a:t>
            </a:r>
            <a:r>
              <a:rPr lang="es-CO" sz="2400" b="1" dirty="0" smtClean="0">
                <a:latin typeface="Agency FB" pitchFamily="34" charset="0"/>
              </a:rPr>
              <a:t>Por </a:t>
            </a:r>
            <a:r>
              <a:rPr lang="es-CO" sz="2400" b="1" dirty="0">
                <a:latin typeface="Agency FB" pitchFamily="34" charset="0"/>
              </a:rPr>
              <a:t>la noche durará el lloro, y a la mañana vendrá la alegría</a:t>
            </a:r>
            <a:r>
              <a:rPr lang="es-CO" sz="2400" dirty="0"/>
              <a:t>”.</a:t>
            </a:r>
          </a:p>
        </p:txBody>
      </p:sp>
      <p:pic>
        <p:nvPicPr>
          <p:cNvPr id="1026" name="Picture 2" descr="http://media4.picsearch.com/is?z2uJlAD7BAVj_oOVK_DIvuKbOf8P3w4dmawrVih8I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3280" y="2924944"/>
            <a:ext cx="1363216"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05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264696"/>
          </a:xfrm>
          <a:blipFill>
            <a:blip r:embed="rId2"/>
            <a:tile tx="0" ty="0" sx="100000" sy="100000" flip="none" algn="tl"/>
          </a:blipFill>
        </p:spPr>
        <p:txBody>
          <a:bodyPr>
            <a:normAutofit fontScale="70000" lnSpcReduction="20000"/>
          </a:bodyPr>
          <a:lstStyle/>
          <a:p>
            <a:pPr marL="0" indent="0" algn="ctr">
              <a:buNone/>
            </a:pPr>
            <a:r>
              <a:rPr lang="es-CO" dirty="0"/>
              <a:t>Esto quiere decir que hay un tiempo para llorar, para lamentarse, pero también hay un tiempo para tomar la victoria.</a:t>
            </a:r>
            <a:br>
              <a:rPr lang="es-CO" dirty="0"/>
            </a:br>
            <a:endParaRPr lang="es-CO" dirty="0" smtClean="0"/>
          </a:p>
          <a:p>
            <a:pPr marL="0" indent="0">
              <a:buNone/>
            </a:pPr>
            <a:r>
              <a:rPr lang="es-CO" dirty="0" smtClean="0"/>
              <a:t>Veamos </a:t>
            </a:r>
            <a:r>
              <a:rPr lang="es-CO" dirty="0"/>
              <a:t>algunas razones de decepción de la gente que los aleja de la </a:t>
            </a:r>
            <a:r>
              <a:rPr lang="es-CO" dirty="0" smtClean="0"/>
              <a:t>felicidad:</a:t>
            </a:r>
          </a:p>
          <a:p>
            <a:pPr marL="0" indent="0">
              <a:buNone/>
            </a:pPr>
            <a:r>
              <a:rPr lang="es-CO" sz="4000" b="1" dirty="0" smtClean="0">
                <a:solidFill>
                  <a:srgbClr val="FF0000"/>
                </a:solidFill>
              </a:rPr>
              <a:t>1)</a:t>
            </a:r>
            <a:r>
              <a:rPr lang="es-CO" dirty="0" smtClean="0"/>
              <a:t>.  Es </a:t>
            </a:r>
            <a:r>
              <a:rPr lang="es-CO" dirty="0"/>
              <a:t>porque siempre están esperando un cambio que no llega, eso roba la alegría. Hay gente que dice: "</a:t>
            </a:r>
            <a:r>
              <a:rPr lang="es-CO" b="1" dirty="0">
                <a:latin typeface="Agency FB" pitchFamily="34" charset="0"/>
              </a:rPr>
              <a:t>Seré feliz cuando las cosas cambien</a:t>
            </a:r>
            <a:r>
              <a:rPr lang="es-CO" dirty="0"/>
              <a:t>", pero lamentablemente, eso se puede demorar mucho.</a:t>
            </a:r>
          </a:p>
          <a:p>
            <a:pPr marL="0" indent="0">
              <a:buNone/>
            </a:pPr>
            <a:endParaRPr lang="es-CO" dirty="0" smtClean="0"/>
          </a:p>
          <a:p>
            <a:pPr marL="0" indent="0">
              <a:buNone/>
            </a:pPr>
            <a:r>
              <a:rPr lang="es-CO" sz="4000" b="1" dirty="0" smtClean="0">
                <a:solidFill>
                  <a:srgbClr val="FF0000"/>
                </a:solidFill>
              </a:rPr>
              <a:t>2)</a:t>
            </a:r>
            <a:r>
              <a:rPr lang="es-CO" dirty="0" smtClean="0"/>
              <a:t>. También </a:t>
            </a:r>
            <a:r>
              <a:rPr lang="es-CO" dirty="0"/>
              <a:t>hay gente que dice: "</a:t>
            </a:r>
            <a:r>
              <a:rPr lang="es-CO" b="1" dirty="0">
                <a:latin typeface="Agency FB" pitchFamily="34" charset="0"/>
              </a:rPr>
              <a:t>Si yo hubiese tenido una mejor familia, una mejor educación, mejores posibilidades en la vida, si yo viviera en una casa nueva, si tuviera auto, si </a:t>
            </a:r>
            <a:r>
              <a:rPr lang="es-CO" b="1" dirty="0" smtClean="0">
                <a:latin typeface="Agency FB" pitchFamily="34" charset="0"/>
              </a:rPr>
              <a:t>viajara o si </a:t>
            </a:r>
            <a:r>
              <a:rPr lang="es-CO" b="1" dirty="0">
                <a:latin typeface="Agency FB" pitchFamily="34" charset="0"/>
              </a:rPr>
              <a:t>v</a:t>
            </a:r>
            <a:r>
              <a:rPr lang="es-CO" b="1" dirty="0" smtClean="0">
                <a:latin typeface="Agency FB" pitchFamily="34" charset="0"/>
              </a:rPr>
              <a:t>iviera en un sector diferente sería </a:t>
            </a:r>
            <a:r>
              <a:rPr lang="es-CO" b="1" dirty="0">
                <a:latin typeface="Agency FB" pitchFamily="34" charset="0"/>
              </a:rPr>
              <a:t>feliz</a:t>
            </a:r>
            <a:r>
              <a:rPr lang="es-CO" dirty="0"/>
              <a:t>". Pero la realidad es que a pesar de no tener todas estas cosas, uno puede ser feliz en el lugar y en la posición en la que se encuentra ahora mismo, teniendo a Jesús en el </a:t>
            </a:r>
            <a:r>
              <a:rPr lang="es-CO" dirty="0" smtClean="0"/>
              <a:t>corazón.</a:t>
            </a:r>
            <a:endParaRPr lang="es-CO" dirty="0"/>
          </a:p>
          <a:p>
            <a:pPr marL="0" indent="0">
              <a:buNone/>
            </a:pPr>
            <a:endParaRPr lang="es-CO" dirty="0" smtClean="0"/>
          </a:p>
          <a:p>
            <a:pPr marL="0" indent="0">
              <a:buNone/>
            </a:pPr>
            <a:r>
              <a:rPr lang="es-CO" b="1" dirty="0" smtClean="0">
                <a:solidFill>
                  <a:srgbClr val="FF0000"/>
                </a:solidFill>
              </a:rPr>
              <a:t>3)</a:t>
            </a:r>
            <a:r>
              <a:rPr lang="es-CO" dirty="0" smtClean="0"/>
              <a:t>. Otros </a:t>
            </a:r>
            <a:r>
              <a:rPr lang="es-CO" dirty="0"/>
              <a:t>se encuentran tristes porque se sienten culpables. Muchos no pueden creer que Dios los haya perdonado. La Biblia es muy clara al respecto cuando nos habla del incomparable amor de Dios que nos recibe tal cual </a:t>
            </a:r>
            <a:r>
              <a:rPr lang="es-CO" dirty="0" smtClean="0"/>
              <a:t>somos </a:t>
            </a:r>
            <a:r>
              <a:rPr lang="es-CO" dirty="0" smtClean="0">
                <a:solidFill>
                  <a:srgbClr val="FF0000"/>
                </a:solidFill>
              </a:rPr>
              <a:t>(lea Mat.11:28).</a:t>
            </a:r>
            <a:endParaRPr lang="es-CO" dirty="0">
              <a:solidFill>
                <a:srgbClr val="FF0000"/>
              </a:solidFill>
            </a:endParaRPr>
          </a:p>
          <a:p>
            <a:endParaRPr lang="es-CO" dirty="0"/>
          </a:p>
        </p:txBody>
      </p:sp>
    </p:spTree>
    <p:extLst>
      <p:ext uri="{BB962C8B-B14F-4D97-AF65-F5344CB8AC3E}">
        <p14:creationId xmlns:p14="http://schemas.microsoft.com/office/powerpoint/2010/main" val="300220189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blipFill>
            <a:blip r:embed="rId2"/>
            <a:tile tx="0" ty="0" sx="100000" sy="100000" flip="none" algn="tl"/>
          </a:blipFill>
        </p:spPr>
        <p:txBody>
          <a:bodyPr>
            <a:normAutofit fontScale="77500" lnSpcReduction="20000"/>
          </a:bodyPr>
          <a:lstStyle/>
          <a:p>
            <a:pPr marL="0" indent="0">
              <a:buNone/>
            </a:pPr>
            <a:r>
              <a:rPr lang="es-CO" sz="3300" b="1" dirty="0" smtClean="0">
                <a:solidFill>
                  <a:srgbClr val="FF0000"/>
                </a:solidFill>
              </a:rPr>
              <a:t>4)</a:t>
            </a:r>
            <a:r>
              <a:rPr lang="es-CO" dirty="0" smtClean="0"/>
              <a:t>. Otra </a:t>
            </a:r>
            <a:r>
              <a:rPr lang="es-CO" dirty="0"/>
              <a:t>razón de descontentamiento es el vivir comparándose con los demás. Esa comparación produce amargura por lo que no tengo en lugar de agradecimiento y disfrute por aquello que tengo. Tenemos que ser agradecidos por todo lo que Dios hizo y hace por nosotros cada día. Debemos recordar las victorias que hemos </a:t>
            </a:r>
            <a:r>
              <a:rPr lang="es-CO" dirty="0" smtClean="0"/>
              <a:t>vivido, y recordar que somos únicos en el mundo. </a:t>
            </a:r>
            <a:endParaRPr lang="es-CO" dirty="0"/>
          </a:p>
          <a:p>
            <a:pPr marL="0" indent="0">
              <a:buNone/>
            </a:pPr>
            <a:endParaRPr lang="es-CO" sz="3300" b="1" dirty="0" smtClean="0">
              <a:solidFill>
                <a:srgbClr val="FF0000"/>
              </a:solidFill>
            </a:endParaRPr>
          </a:p>
          <a:p>
            <a:pPr marL="0" indent="0">
              <a:buNone/>
            </a:pPr>
            <a:r>
              <a:rPr lang="es-CO" sz="3300" b="1" dirty="0" smtClean="0">
                <a:solidFill>
                  <a:srgbClr val="FF0000"/>
                </a:solidFill>
              </a:rPr>
              <a:t>5)</a:t>
            </a:r>
            <a:r>
              <a:rPr lang="es-CO" dirty="0" smtClean="0"/>
              <a:t>. También </a:t>
            </a:r>
            <a:r>
              <a:rPr lang="es-CO" dirty="0"/>
              <a:t>produce descontento el corazón duro; la Palabra de Dios nos habla en el libro a los Hebreos sobre el pueblo de Israel a quienes se les había endurecido el corazón. Un cardiólogo decía que hay una enfermedad que provoca que el corazón comience a endurecerse, esta se llama "corazón de piedra" y puede llegar a causar la muerte. Y así como pasa con nuestro corazón físico, también sucede con el corazón espiritual. La falta de perdón, los celos, la envidia, el afán, la ansiedad y esas cosas de la vida, van endureciendo nuestro corazón hasta hacerse casi de piedra.</a:t>
            </a:r>
          </a:p>
        </p:txBody>
      </p:sp>
    </p:spTree>
    <p:extLst>
      <p:ext uri="{BB962C8B-B14F-4D97-AF65-F5344CB8AC3E}">
        <p14:creationId xmlns:p14="http://schemas.microsoft.com/office/powerpoint/2010/main" val="42538510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856984" cy="6480720"/>
          </a:xfrm>
        </p:spPr>
        <p:txBody>
          <a:bodyPr>
            <a:normAutofit fontScale="77500" lnSpcReduction="20000"/>
          </a:bodyPr>
          <a:lstStyle/>
          <a:p>
            <a:pPr marL="0" indent="0" algn="ctr">
              <a:buNone/>
            </a:pPr>
            <a:r>
              <a:rPr lang="es-CO" dirty="0"/>
              <a:t>Pero Jesús nos dice que hay una fórmula para la felicidad, en </a:t>
            </a:r>
            <a:r>
              <a:rPr lang="es-CO" dirty="0">
                <a:solidFill>
                  <a:srgbClr val="FF0000"/>
                </a:solidFill>
              </a:rPr>
              <a:t>San Juan 13:17 </a:t>
            </a:r>
            <a:r>
              <a:rPr lang="es-CO" dirty="0"/>
              <a:t>dice: </a:t>
            </a:r>
            <a:endParaRPr lang="es-CO" dirty="0" smtClean="0"/>
          </a:p>
          <a:p>
            <a:pPr marL="0" indent="0" algn="ctr">
              <a:buNone/>
            </a:pPr>
            <a:r>
              <a:rPr lang="es-CO" dirty="0" smtClean="0"/>
              <a:t>“</a:t>
            </a:r>
            <a:r>
              <a:rPr lang="es-CO" b="1" dirty="0">
                <a:latin typeface="Agency FB" pitchFamily="34" charset="0"/>
              </a:rPr>
              <a:t>Si sabéis estas cosas, bienaventurados (</a:t>
            </a:r>
            <a:r>
              <a:rPr lang="es-CO" dirty="0" smtClean="0">
                <a:latin typeface="+mj-lt"/>
              </a:rPr>
              <a:t>felices</a:t>
            </a:r>
            <a:r>
              <a:rPr lang="es-CO" b="1" dirty="0" smtClean="0">
                <a:latin typeface="Agency FB" pitchFamily="34" charset="0"/>
              </a:rPr>
              <a:t>) </a:t>
            </a:r>
            <a:r>
              <a:rPr lang="es-CO" b="1" dirty="0">
                <a:latin typeface="Agency FB" pitchFamily="34" charset="0"/>
              </a:rPr>
              <a:t>seréis si las hiciereis</a:t>
            </a:r>
            <a:r>
              <a:rPr lang="es-CO" dirty="0"/>
              <a:t>”.</a:t>
            </a:r>
          </a:p>
          <a:p>
            <a:pPr marL="0" indent="0">
              <a:buNone/>
            </a:pPr>
            <a:endParaRPr lang="es-CO" dirty="0" smtClean="0"/>
          </a:p>
          <a:p>
            <a:pPr marL="0" indent="0" algn="ctr">
              <a:buNone/>
            </a:pPr>
            <a:r>
              <a:rPr lang="es-CO" dirty="0" smtClean="0"/>
              <a:t>Vamos </a:t>
            </a:r>
            <a:r>
              <a:rPr lang="es-CO" dirty="0"/>
              <a:t>a </a:t>
            </a:r>
            <a:r>
              <a:rPr lang="es-CO" dirty="0" smtClean="0"/>
              <a:t>extraer </a:t>
            </a:r>
            <a:r>
              <a:rPr lang="es-CO" dirty="0"/>
              <a:t>tres principios </a:t>
            </a:r>
            <a:r>
              <a:rPr lang="es-CO" dirty="0" smtClean="0"/>
              <a:t>de </a:t>
            </a:r>
            <a:r>
              <a:rPr lang="es-CO" dirty="0" smtClean="0">
                <a:solidFill>
                  <a:srgbClr val="FF0000"/>
                </a:solidFill>
              </a:rPr>
              <a:t>Juan 13:1-17</a:t>
            </a:r>
            <a:r>
              <a:rPr lang="es-CO" dirty="0" smtClean="0"/>
              <a:t>, para </a:t>
            </a:r>
            <a:r>
              <a:rPr lang="es-CO" dirty="0"/>
              <a:t>aprender a vivir en el verdadero gozo, el contentamiento </a:t>
            </a:r>
            <a:r>
              <a:rPr lang="es-CO" dirty="0" smtClean="0"/>
              <a:t>espiritual y ser felices:</a:t>
            </a:r>
            <a:endParaRPr lang="es-CO" dirty="0"/>
          </a:p>
          <a:p>
            <a:pPr marL="0" indent="0">
              <a:buNone/>
            </a:pPr>
            <a:r>
              <a:rPr lang="es-CO" sz="3600" b="1" u="sng" dirty="0" smtClean="0"/>
              <a:t>Primero</a:t>
            </a:r>
            <a:r>
              <a:rPr lang="es-CO" dirty="0" smtClean="0"/>
              <a:t>: La </a:t>
            </a:r>
            <a:r>
              <a:rPr lang="es-CO" dirty="0"/>
              <a:t>verdadera alegría es el resultado de una vida de servicio</a:t>
            </a:r>
            <a:r>
              <a:rPr lang="es-CO" dirty="0" smtClean="0"/>
              <a:t>. Jesús lo enseñó en este pasaje </a:t>
            </a:r>
            <a:r>
              <a:rPr lang="es-CO" dirty="0" smtClean="0">
                <a:solidFill>
                  <a:srgbClr val="FF0000"/>
                </a:solidFill>
              </a:rPr>
              <a:t>Verso 1-3</a:t>
            </a:r>
            <a:r>
              <a:rPr lang="es-CO" dirty="0" smtClean="0"/>
              <a:t>.</a:t>
            </a:r>
            <a:r>
              <a:rPr lang="es-CO" dirty="0"/>
              <a:t/>
            </a:r>
            <a:br>
              <a:rPr lang="es-CO" dirty="0"/>
            </a:br>
            <a:endParaRPr lang="es-CO" dirty="0" smtClean="0"/>
          </a:p>
          <a:p>
            <a:pPr marL="0" indent="0">
              <a:buNone/>
            </a:pPr>
            <a:r>
              <a:rPr lang="es-CO" dirty="0" smtClean="0"/>
              <a:t>Aquí </a:t>
            </a:r>
            <a:r>
              <a:rPr lang="es-CO" dirty="0"/>
              <a:t>vemos el primer secreto para tener una vida de felicidad, y es aprender a tener una vida de servicio. El lavado de los pies era un trabajo de los esclavos. Cada persona que llegaba a una casa, si tenía cierto nivel social, era recibida en la entrada por un esclavo (cuyo rango era el más bajo, era tratado casi como un perro) quien lavaba la suciedad propia del caminar con sandalias en calles de tierra. Estos esclavos eran despreciados, y su labor era la más baja. Sin embargo Jesús eligió tomar este lugar para enseñarles una lección espiritual a sus discípulos.</a:t>
            </a:r>
          </a:p>
          <a:p>
            <a:endParaRPr lang="es-CO" dirty="0"/>
          </a:p>
        </p:txBody>
      </p:sp>
    </p:spTree>
    <p:extLst>
      <p:ext uri="{BB962C8B-B14F-4D97-AF65-F5344CB8AC3E}">
        <p14:creationId xmlns:p14="http://schemas.microsoft.com/office/powerpoint/2010/main" val="9296907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heel(1)">
                                      <p:cBhvr>
                                        <p:cTn id="15" dur="2000"/>
                                        <p:tgtEl>
                                          <p:spTgt spid="3">
                                            <p:txEl>
                                              <p:pRg st="4" end="4"/>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wheel(1)">
                                      <p:cBhvr>
                                        <p:cTn id="1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3312368"/>
          </a:xfrm>
        </p:spPr>
        <p:txBody>
          <a:bodyPr>
            <a:normAutofit fontScale="77500" lnSpcReduction="20000"/>
          </a:bodyPr>
          <a:lstStyle/>
          <a:p>
            <a:pPr marL="0" indent="0" algn="ctr">
              <a:buNone/>
            </a:pPr>
            <a:r>
              <a:rPr lang="es-CO" sz="4200" b="1" dirty="0" smtClean="0"/>
              <a:t>¿</a:t>
            </a:r>
            <a:r>
              <a:rPr lang="es-CO" sz="4200" b="1" dirty="0"/>
              <a:t>Por qué Jesús tomó el lugar de siervo y esclavo?</a:t>
            </a:r>
          </a:p>
          <a:p>
            <a:pPr marL="0" indent="0" algn="ctr">
              <a:buNone/>
            </a:pPr>
            <a:r>
              <a:rPr lang="es-CO" dirty="0"/>
              <a:t>La Biblia nos habla acerca de Jesús quien </a:t>
            </a:r>
            <a:r>
              <a:rPr lang="es-CO" dirty="0" smtClean="0"/>
              <a:t>vino a enseñarnos </a:t>
            </a:r>
            <a:r>
              <a:rPr lang="es-CO" dirty="0"/>
              <a:t>el gozo que genera el servicio; al servir a Dios y a los demás con fidelidad.</a:t>
            </a:r>
            <a:br>
              <a:rPr lang="es-CO" dirty="0"/>
            </a:br>
            <a:endParaRPr lang="es-CO" dirty="0"/>
          </a:p>
          <a:p>
            <a:pPr marL="0" indent="0" algn="ctr">
              <a:buNone/>
            </a:pPr>
            <a:r>
              <a:rPr lang="es-CO" dirty="0" smtClean="0"/>
              <a:t>Lea </a:t>
            </a:r>
            <a:r>
              <a:rPr lang="es-CO" sz="2900" b="1" dirty="0" smtClean="0">
                <a:solidFill>
                  <a:srgbClr val="FF0000"/>
                </a:solidFill>
              </a:rPr>
              <a:t>Filipenses 2:5-8</a:t>
            </a:r>
            <a:r>
              <a:rPr lang="es-CO" dirty="0" smtClean="0"/>
              <a:t>.  </a:t>
            </a:r>
            <a:r>
              <a:rPr lang="es-CO" dirty="0"/>
              <a:t>nos habla que </a:t>
            </a:r>
            <a:r>
              <a:rPr lang="es-CO" dirty="0" smtClean="0"/>
              <a:t>«</a:t>
            </a:r>
            <a:r>
              <a:rPr lang="es-CO" dirty="0" smtClean="0">
                <a:latin typeface="Agency FB" pitchFamily="34" charset="0"/>
              </a:rPr>
              <a:t>siendo </a:t>
            </a:r>
            <a:r>
              <a:rPr lang="es-CO" dirty="0">
                <a:latin typeface="Agency FB" pitchFamily="34" charset="0"/>
              </a:rPr>
              <a:t>Él el Hijo de Dios no estimó el ser igual a Dios como cosa a que aferrarse sino que se despojó a sí mismo tomando forma de hombre, y estando en la condición de hombre se humilló hasta la posición de siervo y de </a:t>
            </a:r>
            <a:r>
              <a:rPr lang="es-CO" dirty="0" smtClean="0">
                <a:latin typeface="Agency FB" pitchFamily="34" charset="0"/>
              </a:rPr>
              <a:t>esclavo</a:t>
            </a:r>
            <a:r>
              <a:rPr lang="es-CO" dirty="0" smtClean="0"/>
              <a:t>».</a:t>
            </a:r>
          </a:p>
        </p:txBody>
      </p:sp>
      <p:sp>
        <p:nvSpPr>
          <p:cNvPr id="4" name="3 Rectángulo"/>
          <p:cNvSpPr/>
          <p:nvPr/>
        </p:nvSpPr>
        <p:spPr>
          <a:xfrm>
            <a:off x="107504" y="3429000"/>
            <a:ext cx="6624736" cy="3170099"/>
          </a:xfrm>
          <a:prstGeom prst="rect">
            <a:avLst/>
          </a:prstGeom>
        </p:spPr>
        <p:txBody>
          <a:bodyPr wrap="square">
            <a:spAutoFit/>
          </a:bodyPr>
          <a:lstStyle/>
          <a:p>
            <a:pPr algn="ctr"/>
            <a:r>
              <a:rPr lang="es-CO" sz="2000" dirty="0"/>
              <a:t>Esto quiere decir que Jesús voluntariamente tomó la posición de siervo. Él es el ejemplo de servicio y de entrega quien renuncio así a sus derechos a pesar de ser el Rey de Gloria. A tal punto que el mismo Pedro le dijo (parafraseado): "</a:t>
            </a:r>
            <a:r>
              <a:rPr lang="es-CO" sz="2000" dirty="0">
                <a:latin typeface="Agency FB" pitchFamily="34" charset="0"/>
              </a:rPr>
              <a:t>No me puedes tocar, no puedes ocupar ese lugar tan desagradable, no te puedes degradar tanto. Tú eres el Maestro</a:t>
            </a:r>
            <a:r>
              <a:rPr lang="es-CO" sz="2000" dirty="0"/>
              <a:t>" y Jesús le dijo: "</a:t>
            </a:r>
            <a:r>
              <a:rPr lang="es-CO" sz="2000" dirty="0">
                <a:latin typeface="Agency FB" pitchFamily="34" charset="0"/>
              </a:rPr>
              <a:t>Lo que estoy haciendo ahora es una lección espiritual que por el momento no la entiendes pero ya la entenderás después»</a:t>
            </a:r>
            <a:r>
              <a:rPr lang="es-CO" sz="2000" dirty="0"/>
              <a:t>. Lo que estoy haciendo es mostrarte la verdadera fórmula de tu felicidad; la cual no radica en que te sirvan sino en servir a otros. </a:t>
            </a:r>
          </a:p>
        </p:txBody>
      </p:sp>
      <p:sp>
        <p:nvSpPr>
          <p:cNvPr id="5" name="AutoShape 2" descr="data:image/jpeg;base64,/9j/4AAQSkZJRgABAQAAAQABAAD/2wCEAAkGBxMTEhUTExQWFRUXGCAaGRgYFxodGBgbFxsaHxwcIB8YHSggGxsnHRccIjEhJSkrLi4uGh8zODMsNygtLisBCgoKDg0OGxAQGywlICQsLy00LywsLywsLyw3LCwsLDQsLCwsLCwsLC8sLCwsLCwsLCwsLCwsLCwsLCwsLCwsLP/AABEIAMIBAwMBIgACEQEDEQH/xAAcAAACAwEBAQEAAAAAAAAAAAAFBgAEBwMCAQj/xABKEAABAwIDBAUJBAkBBwQDAAABAgMRACEEEjEFBkFREyJhcYEHFDJSkZKhsdEjQsHwFRYzU2Jyc4LhwhckNEOisvGDk8PSVGN0/8QAGgEAAwEBAQEAAAAAAAAAAAAAAAMEAgEFBv/EAC0RAAIBAwQCAAYBBAMAAAAAAAECAAMREhMhMVEEQSIyUmGBkXEjscHwFDNC/9oADAMBAAIRAxEAPwDcalU9pbTaYSFOqygkAamSdBahx3twn7w+4r6Vkuo5M0FJ4EO1KBfrbhP3h9xX0r1+tWF/eH3VfSs6qdid026hupQgbyYf1z7qvpX39YsP6591X0o1qfYhpv1C1ShQ3gY9Y+6r6V7G3GfWPun6Ua1P6hDTfqEqlDRtpn1j7p+lff00z6x9h+lc1qf1D9w036MI1KH/AKZZ9Y+6fpU/TDXrH3TRr0/qH7hpv0YQqUOO2WfWPumoNssn7x90/SjXp/UP3DTfowjUof8Apdr1j7D9K8nbbI+8fdP0o1qf1D9w036MJVKGDbzHrH3VfSvo22z6x90/SjWp/UP3DTfowlUoWrb7A1UfdV9Kn6fY9Y+6r6Ua1P6h+4ab9GFKlDBt5j1j7qvpXxe32Bqo+6r6UCtT+ofuGm/UKVKD/rLhvXPuq+lU8dvzgGbOPhJ5ZVE37ACa0HU8GcwbqMlSlzBb8YF2zb2Y8sqp9hE1a/WbDeufcV9KDUUbEwCMfUM1KD/rLhvXPuK+leFb04UCSs+4r6VzVTsTuDdQ3UoKN6cL+8Puq+lT9aML+8PuK+lGqnYnMG6hqpVIbTb5n2GurOMSowJntBHzrQdTwZyxlipUqVqciN5VP2WH/rp+dKbY502+VL9lh/66fmKVkNGvO8z5hK6A+Ez6hod5rrYXNTL8KQ97NsKccLaDDaDc6BSx8xwjnNIp0i5sI9mCzRcO6lUQQe41ZSBWQYALaIeRIy3ki0zp3HStX2djUutB4EBJTJPAEel7CDWa9DAzSteX0K5V1TWZYzet51w9GpxCROUNpBNtCZB1+FGtzd5Vuuhh05iRKVEQqRqDFjxobx3VbzocGO8V6FdAivqW6iJjJ8CJoPvFt9vCIClhSiqQlKRcwJ1NgNL9tHkovSHv9HnTCHJCchKCBIUoquCO6K3RAZ7GcPU7bO3ulGd9sNQbgKnqnQwQJjj8BTe2jRXOkLaG8OFebOVK3IhuQyT1lAgAczAPsopmcb2KrOrrpZJk2ISeHflMU16d7bWubQtLW098cM04WiVLWkgHIAQCrhMifCiWGxSHk5kGfw9lZNsbZaStK8Q622hSpGY3MaWV6Qn2A0U3eU/hcblUsFtxYBj0VZwSlQiwM8O001/HUAhTuJzf3NDxT7bDS3XVQhAkn5DtJNgO2k7Bb54txwKRhk9Bmvc50p4Tf2mIFMPlEY/3OIsXESeAE8ew6eIpP3bxTycuXojCiHAUGUogEKMKEE3vpasU1GGRF50C80LDvtvtpdbulQ4cCNR4GvKmaH7gtxhlgej0qyiDbLNu6Rfxo24mkP8ACSBD3KgPZXRCQRBvXtTddWkRFZBgYCdOUrn7oJ7gATNKOB2CnEtuOZiVJuDrckzMXNaG+zD45FMUqYPAJYxSlIbCFpBCklXVVInMgTcdvdbjVdCobG0WQPcF4fG4dlAhKi6gkSZA4SBxgybHjT6xgU5QriRMDS9Im9rZW10qADJBWY1AUsAgcrG/ZTjuK8XsEkq1QSieYTEEeBjwpvk3KBopRY2lgtaiIqk/h+BostEd1cktAmow28ZAOHQRI4ya74RI6RJOgIn28uNe8Q0UkxxPyr7hte6mgwMZXLElIJEyI0jsq3sZ0l0CFaHWY+NeFkwCbWtVvZThK78jVlL5hJG4hkV9qCpXoyeJPlNH2eH/AK6fmKBeb240weUr0MN/XR8xQZ/EBtBWTZImoPLBLgCWeObKZXxaB0autl6pEkxBi2vbSD+ig0GkODMpa+kIBuBy7zFFcXjVPnpFGAkjKkaA8CeZqpi1LfcTEZ1EgXtpoDztau06TLGZqdzCWMDz32SUILayEIgAKTYquAYsJJpr2Ru+lnD+bSVAhQJPHPM92tct1NihpAdX+1ULz93hHfzo65jW0dZSgBzJqSq3/lYzneZrsjAvYUrab6NSw4pteYkKAsUkXuCL1f3Kwq38WcStCUJbREC8leh74BPiKDbz4sKxD62lqU24QoQIBMCe2xmiW5O9CGEqadSrrKkKSJiwFxrw4VS6MULAbmZDDZZoyoronQVSTiEuJzIUCDxH5sa7bPXcA6V5BG8fbaW2RS75SWGfNkqWvK6haVIIPWFxmMakACbcQKrb975eanoGI6YiVKIlKB/9ovewka1mmy8Z075L6ivMJWTJVrEjmE8hFvGrPH8Y/PJ2qfEIwYjaz6TlShS0WKiEqUtYAPWQqAALnvg1pWzNnp6BLSkhScgQoEWIiCDQDCboOu9C21i0jBphXUELKVEEpSdQFCeNrWpL2XvzicJiFoKumaS6UlC/SypJHVJNjA0NjT38ZmUYzrVhxCW0tkNYPFhCm87S3M7SldbJY9RMi5mIBIiAeyqWPZXi3/s1KCmnEqMm2aVESE8QBWhbeeaxmBPRgLU6mWuaFevP3Sk8fDjSNsYN4EFt1YW8uSEt9ZZIJgqg27z20sFiuXviOpuGFiI9bzYB/E4BxpCQpxSUj0ggEgpJ1MjTQ9lZXjt28YyhIcYcZERaDmH3rpJmwJIPfWnbD3saecS0kkLzdZJgGEg9sGCPCrW2ds4ZWGPnK8ra03UJ6pUYTEaHXwntpyAILCIDMp3EWvJviEjC9FnSVBxRABvClSLTMXpwLNYK86gKUpDpCArqED0hwJ0y2ue+tT8m+1FrZUhwqISspQ4qIP8ADJ1IM3+dTeRRtdweY82HEaAxauoZivLjwSL12YUFAQZqGZJME7beS2sKUQkBMkkwBrqT3Vm+0dps4jGKWlz7KEyoJJlSBaBYwZi2tFfLbjoLLHroKj/aYT8Z9lKe5mGIW0uNCSAdCQojTvNel41HBDUJ5iXe4AEedjIXikLedZAYRdIGUICG8xgiZIzSDI4132dtI4fDqWSRlSlIbT6ClrSFGRzJUbjgmjW2/s9nrStYTJCSZgAEx42vA51meKcfdUpSA4WlKOQjMRlEpkpF5OunGtlMpxSWmtYdwuIBUAlUSQCDBgGJ530r400AeYrIsNtJ5opW04AeKQbG8QUkXsJtwrUtiYwPtBwajqqSDIChYweVS1qRQXm+J9GHuo8aouYWFjtotxWInSh+JVJT3/SupOGMmJTIT2AfCu+yUwvw+lRQ6qe4fKuuzU9fwqqgbsJM3ymFalSpXpyeJnlLMN4f+un5ilPeN4FtKB94ye5P+Ypr8pn7PD/10fMUjbcdAcAJiE8uZ+gFTuAag/iUU/kP8wcuEp4aC3tND3nCkhSbEEKHeL/OrWPWnMooMoAsqImB299UXzYeHypiicbiOO1d7UpSkNQpRAnkJ4d9C3X3HQA4sKJuEWOW9gIE8aBYPmASoyAPp217xeEUgk5SDHEEEG2hpOiq7CPp1Wte0ed2tjNPMrS62FFKzCpIULW0NxNK6MOlGd0p6qNAOJOiRTPuljz5k6riBB7wlQ+MTQDbawhDKbAFeYnQWvU2RyxldP20u7n7SV0hbXAzpJA/iSfpPsphbeKV+NIWzsT9qlwTlSoezj/0mtCfb6hWORM+FSeQtm2jj2ZjO82OU/inlTMrJB7BYfKqeBeyqkWKTPb2j86zXvC4RTq0dZKMxJKibATfwiTXbau6z7ZUUDpBlK5TqUDVQH3gOOWYr1gVFlnmMh5tNj8me0wMKygqkIUpuw5KOX4QfGsf31aKMXidAUYhZA7FKJGnC/xpt8m21Oo7p1cixflGfhySo+FAPKq3l2k+QCA5kX2EKbSD8UmtrzFkbxw8nu0m+iGU5VXmCfvKmO6/wpd2MA5icQ6ta83SLzZbQnMRBMWEQNeFAt08YptZRJBPojmZ07LT7KM41ltp/OTcuJd6MQScxEpImDNyJ51NVUgECW+Obm8sbzYRllTb2DISpv0lZs1yCQSQSJ4RPGKr7ZS5jksFCsqUpVmRc5SkoAtaYlR8e2re3UpOFLbLaW0t/bONlI7YvosTY5SQKXd1ngtXRPvdA2oOKK1kpCwUgATylKbdlYpFtMkHidqBQwBhHebd5zDpbU4EloogKQCAJ5gibm+vdQ3G7ZdDWXOlQgCWwQMyJgqiBJicwv1QaedgYltnAutPEugoOQEkpIymMs9l5FUtjbnF/BgNFCn2lIdyWBdbhQSgkmATJgnnesJVU7P6M04Ki8btm7V6fDMun0ltgq/mi/xmi2ysXFj3zSPuu1iUZ23cM4ygXugpQkk2SJm8HgYsKNuulIKvVSSPAE15lVCHK/qbUBliL5UHOm2goglQTlaTygAzHc4VCec1f3UaSHkp9L0oA+6qAoT2XB8DSc7iYaSrMSsrzKChz62ZB9UkmRwNNnktdUp9RVJ6mfS5MZTfuKa9gqRTA62kRtG/fLCl44PCZoQoqcUeJyjKPYP+6h+yWls4hIZdQtoEpWF5YSAdJAzJXA07RTDvBs9buIYSlC0gtLlxJP2cARJ0A43PCkvGqdwT7iFOAkkk5j6Z/eQCUhWo4TfU1O+TEj7R9LHG0G76bKLeMWholaVw4InqzqTyHbR7dXaK8Ps9xxpPSLW+EIFyQcgJJA1FqubG2acUHjILjjCkZ7iLAAWiRAv2mjG72yXMNgQk5OkzBfJNwEmdNEmaHrAoA3N5hhZrRP2jtnG5gtSnGuRylIOsyDafCmTdzbfnEpXGdF8wTlzJPGOBGlcdutqOHcL7qHQZ6MtogRJuo6fPvoRuYcr6QqYcbiYtmJkDmfR1poxZCbcTjbGav/y091qsbNPWjsriwglpE/mK7YL9p4Gils4kzcGFBUqVK9KTxK8pv7PD/wBdPzFZnjcd9utRvfkD6NuPdWkeVT9lh/66fmKyrbALLt9FdaOxRuKS1s/xHoPgv94Uw7jDpKVJyA2hJiP4jHpHsiq+M2N6jiSj1lagRxHE91Q4NtaMwVfkI9lH9i7MShCnFm0WETJMxM2rF+jGlR7gXY2FQnENFKiQZjOCkEgdVU6QVWtRvaeNxKm1FxhuSrKCFzFiSYJOgGkzegW8u1StaXJEgwQNEgfh9aFq2g8tUFXUF1AGEgRwGmaDE63pTIX+IygYrsI/bIw3Q4RQAEnLm/mUZPwVSzvVhlurw+HQMyiSQO0ib9giT3UZ2TtYPMucPtEgTYx1YsNK4dKf0i1GuVw+ASef8utS08tXfneUHHTNuIubW2BiEL82ZdKnfv5TCRmm06zqTfhTltnGJwWBDZKlulHRoJOqssFR7Br4igxxa1Y7OhK1Nh0qWsJ6pCUlCTIEQBJj+I0v7+7a89KEtJJQmyRaSpRgze2iYprKXcA8cxdtrxfcbSCQuwi0XFrDThT15P8AFqeYeZzDO0c7KiP2ZvJBiQLGRcGYNL2B2a2vFlLqUJyJSlSZlJXCQTPAC3dNaBgcXh9nhTuJwimsqZLiVIWkjMEgQk6qJkWiOUGu1Xy+EczdQYrvFHA4QsbQIbAQhxAfaTpEKKlNqB0v0iI9WKF+VHEjpmSL/YgDnCVkpHgCBVHZG3lPbQDzhPWcUq/BKiTl7gLV08pWNQ442EkKUnMLahJPVBi3rcTrVyqdgZ5bc3EWHMUVqUsmDBAynQgfKrPT5HFgKPAEq1MJTN9dRQxkgK/PL/NdcaghRzWM/Stlbm06rFRkPUOY/eYKw/QIQAbAqAgwDJEnW8Ge/hXvYTuVSVrEhLRSlB0WpwfQyaWcMiVBPPXuo63jMmYngnKnsJAJ+AiktTCjFY6nUNQ5N/vuENlP9IkguJCUz9mEE5QBMpy8LAK053g0c3L3lxKHXggiXkhJcXcMoRmJUBoYBsNNK44BRY2YBA6TFqzE2kNzZMxMFIUf7q67JYVkMff109FJFtPvLIHclVSVGXfaX0qeVPJpqG4e01Pha3VHJYIaMnKgaFfDMrUk93f23u2GG2HnWJMNqOTUjqnTmOyhGxcQ1g2S6+4lAJhKSbnLqqNTfSPxpy2LttjEJhCgVZc2UiCU6TB4VKhy2IklUMjFk4n5k2m4XUNBNo6vjN+3jTPsjFvIczNKLUpKeqEghMAzoYPVn5VN/N2lYTHu5Unol9dq9sqvSAPAgyO6Odet1cWFvhGWekS4lMcyn2TE1fU4AEYgXEvGvY+2HHsP1is51tgKUolWTpUHKTN5SkE/zK4GvW1NkecrC1ycxIsQFBI9Eg6RAkzzNAN2cUBh9fR6MgciZH+mnZAzQFHKMsEjglIv3VFUZlew7gqi14Be2gMA0kNuKW4uQgRlBj0lEzZI527Kb91sY/iGEqxCm0hQIE5UZweQhSoi1yDWWbT2gHnVvr6qFCGx6rLZgADmpUe00y7E2iGcI46Wk9I01nOZRCj0pBbzJSACTIIBKjBGlVGlYbCS1GvuTOG8uAxLSzh4KkK6ySj9mRMeBGkc6L7SwjLLOFUT9qhKbSRnCSTJjt053qnt/bSxhG1oVDiHGxJ61nmVLOuswk6mOfClZOMWtXSOrK1ayToYsbaAAaCt6ZvtxNqS3M13d3eRt5IbVKHOAOh/lPHu1o9gFjpI7DWLdMshCknI4COj/m1FgYEx8b1rW7mMD3RupsFomOR4jvBkeFLClXU/eZqoADaMlSoKlejIojeVP9lh/wCun5ish3nxAW+4PVhI8Pya13yqfssP/XT8xWJtEqfUtXrlXxpJ/wCy/wBo9Pkt94XwcNpCCetm6x7xp4aU2nHpLGXn6I9aOHYTp4ikTBYpClOFVxIEjhax+NEgXQkJQQtBuhYi/wDCSLg8j9a402vEp45SUrKoJaXbtSTpMaa/E0LcdWlQQTbUibc/wmrOJUUhQUFDj3gm2vECx7QaDPvWUvMVGyQeP5gRWgu81lYWhvY2Ny5lFZAHWVAmwOniTAHPupo2e4FvDEgqTKC2nMbEKHWJEEkdnZWf7LeUqGwJBMkDXqzJPHn2U8HFfaISIgIzAcL5be2R41PXUXuOY+ixxxmlbN3c6RtIcUYiQpEQOwDSO8Un/wCzl1jELcylxsHMiDbjPV9a9aRsJ/l6Lic6eV7mPb8KLg376zprjYbXif8AkOjX5n5wxey8UzieldbLXSrJQtQlBV6tjrxiqe/u9Dyi5hCpCwVIU4tNxmQkQlPEJB4XE8Bev0viMIh0AOISsAyApIIBGhE8e2sS3w8mxXjXnG8LiFNuOSOjcaQmVAEkZkGBmJ1IpqU1DBj6hU8k1FxtMq2S6EvIJnW8d1ecU9JJNyqTqbcvACtHwfkrWpaR5tikCblT+HIHsRXLG+SPGFyGWAlsD/mvoKj2nIOryi+mtPLreKUED1M3wrSioQL3PsBP4U1K3QxLyFLSEykGE5uu5qqEjnl4GCYtNNmxPJLjW3ErWlvn6aTlPcQQaef1axqWsjXRJXzWbAnUgQqDHERfhU9WuwYYCPppTC2LDefnLCykyBM12cSpSAISJXzkkn8IPwrV/wDYxiukC1Lwy0zJQVup/wCpKJ7bVw3p8nScEz5wpKBC0phLrijKlDgsR2+FONQWvFqoJwBnDeXC5GMM0BOVKEDwSofhXbZrACm44/BDYMHxMnxFX9tJ6YtgH7yoPLqpv4AqPhXhrJK3rDqwkcAnQfCvDZyUt/M9oEBQsS94cYHsWsqVlSnqImSAEADhwJEnvo0jbC8M/glAhKsqkkhWYQooykxqmb9xNCxtPCpczN4cO9aSXjKTfXIIETwNWd5d6lLdZPm+FAQiQlLQy3WefYgW7TXoYXsLcD/Eme4FvRMf9+X/ANIbIVikpyO4cnOkGYAIDgnWNFdwrO/JwQrHMpkQgLWCfWCCfmmtI3UxCcQcdh0oCEYjDZw3mkJUtKkqjkCVD2Uubrbj4rBOKfxKEZUNCChaVwc6SoxrGSfbWg96RJkh+Bin6/Mq7MZCn8o6oW4lUT6rryvZAA7gKJ72489EGWzDjyggcwk6/CT40tbPxZbxeSby5BHAJLoEeChXDeLakOLUDKrob/hTEFXYTp3d9J0y1UH7RhYKhlZlpOJxiGAYazBM8A22DmV7qVK8aaQ2rEYPG4lauiaddSQY1Slw5UAfeKU5QAPV1saTtkQ0hS1SM8NxxyKuvusAP761LcXaHnCXw4gIZaazJbAsgagXuSUjTtqqoxFgsjC8s0Wt6WMjKkJM9bDgDOVwEsLjrEA6KjLw5mljDqykBYtqRJ8PCn/c3YrW0cO64+taVF7MOjIGXqAJFxEAGAOEURd8nGEm77/sb+eWu6igWJjEYDuIO0dopymDJ/Ma8a0/yTYorw6QdUrWO2DCv9VC8J5L8ItRHnDyoFgQkRMmba0zbkbuIwi3MrqnCbHMkCCJ5HtNcIBtbuFWqGBjiK+1KlVyKIHlfXGHZPJ0ViWzX4zkgq7BqfzFbR5aD/urf9QVhWzlDRUG8gFUDvMamltzHJxDTWUxCOjM6ekFggQeqTyirCdltwooAUASMx9biEjQRoTqeYrw4UlEtlPSJVYAypQOs3k39lVGNolsQvrnPZtPEiAEJA4CJPba96wbxw2nHeFb+RouIUEhJhZvmzHUq1NrX9ppffcsByEmnvA4N17O5iWFLJ0CzZAGgCe602oXjdlYTpAmC0s/dJMcvZ3VlattiJs0SwuCJpG01ZdmsIbSlKShAsBMBubniSq5rPcArM5k+8EkIPMWVHeCPYabN8NqdF0GFEwG7kekkwEo8OrcdtKuDQtDjDhA9MlYjSZSe65pK3K3Pu8cq4ibJ5PdohbaWlapGZPhYgfSnBPKs83RIzgJsT1k/wA3EfA/CtAU6BCtJHsIoVshJKy2ad0igDilFxYk2UeJHyq8jaQU/wBAkyUozL7CSIT3xJ9lDcSpSVrj1jbvrPkkYicog3nxJUCYTfgeVWcS8UpbdgmLK7jwqphsYUkgx4W/81YcxQ62a4Cb9s3PjUqsI5lN5fafFstwoSPzzqwjSsUwO/2JcU4wwlDZhamyqVqkCct4AsDwNK69/tpqlPnbg7gkfJINUJSLc+p1vFafpSaQ98Hm8ek4cFZS2QvqpMlScwItMC8XHjWerxuLOALq8S8VXhXTr9bv119lENzN4C4ooHTvKABKQoLE8SAoAi51mlNliSvqOp+NpnInec9pYpDCSCYWEwkKNxmgKJgfwi8DU6TFCsRvGgo6JKFKFsy4AmOQMfGvO+OLdGInEtuIUo2CojKbCCO6qJwwIKmzn9ZBstJ/1CgUlsC09GnTVuDKGw8GV4hIylbZWBlCsqspPZaR31e3g3edl55uFNlxQTlUbJmE2Ngnxovunh8vSPK6ikpOXkJH1iuuBcdxKyMM0XEsIKkNpAGdeiVHhAVCr8q2azmr8PE69BFQ5eoR8mDhwr7jLigshpYz3MqhKsgJ1SIMd550x73YxZaLaCE50kqWpWUJQkXM85A9lKW62669nHpMa4ErWklGHDgAgRKlmDxOWEg8ZMUQTvGG3SpYzyR1AgkBOmUGM0RPZxM1yps+288y6uLrtt/aIWKUfOel+70crIggHLlIHCSR8ZrjszCKfc6RSZBVlSn1lcEjsAEk8hU3uxXSYhSm83Q2CEk3CUjQ3iZJrrhdtpSyQkZXFfZp4Jaa1IB4qUblXdVoBxFpOWF94exJZS40wFBUrzOrGhS2D1R2KXJ/lS3Wobr4KMLijEFxKh7Un61ke4uB6Vx10gnIkBPeT9Aa3HdhsnCC11Ez7I8b1M21UKPU6SdK/cQvJS+BhciTKjlWsg2BWVwnvCUpJjirspzxT+gtmVoOQESo9l6z3ybuBCHQNErCAf5UgfNRPjWhNYfLI9IzdRBvSa1tRjNLsol3ZTfRkic0gkmdTV3AK+3JGi0hXw/xQ1j0we2iOygJbMg2UPxjwvTKDFiIqoLXhsVK+CvtepJJnHlvP+5t/wBQVgmGsUqjQ2jv0re/LcAcI2FGAXReY5ViimmY/agg/wAabGls1jKKK3EtbWeZIDhayqPohSgVd8J/GqGz9oBo9KoS4bJHBKdLcpqnimUTZxMdhn8mo0WkkKUC4AQINkn2G/dRa4miSDHfdjbq8yM9gs9URKl6yf4UfOIqjt9aFvsPrIgOGQZvlVmAsOMge2qOx1jM46vWMqOzNa350Fd14Tphl5LBHdMH51jYTdr8wlt5Dj2JStQyhyAj70GCYVEXgzbnXPGY8NvZXBOcZTkVJBTobkX4EGDYaxTQvChxbWZIIg+EjhQM7NAcS6sKWoKcCZJy+iooF9AMsjtPZUJI5PAl6m4xhvY20cq21JGdKwFAjtE/W3ZWrh1S2CQmVhMhJtmIFh41nW727efDJaCj07QsZ9Um3yvTxuzjXFNgPNltwWII1/MV2mbbjiR+Rb8iLPkyfXfpQS65KlE6zMqJnTrKAj6Uz7cOVwWspJ75H+DVTG4TzfFB4TkWbwJiZzCB3z/4q5vG4hLHTLUkBJHWKoQAogXJsBcXoZSyFfvMFhqBhwYLZKVGAkkgcD+FAd+tr9FhVpSqFuApTwIF5PZAmvrW+uDSsJL7EzAyKLhJ/sBApF3p2ucQtax6IGVHdOvjSQhBFxPQ8Sjqvf0IH2G+WVsvj7i4UOYJuPdV8aH4h9pLrmQFQ6RQSYGSJPbJt2V6Tiy1mgZswt2Lix+Nc8GjKrD8s0k8+sBVgFiSZTUW7AD1GjC4xnHtJwuJAYWD9i62MrRVwS4kdUaxmHOuLOxFYUKcSqHWFHNkJCk8yJAII4pIggmgzOAV1ygwEkgjsBIB7uFFVKfey5lQ/kCW1JkF5KfuEixWPVIpLDeynbqZ08DciaNs3GYbbOEVhsSAHkXzACRIs6nkDoRpPeKQtt4JrBvlnGJzKEQ+2o9dPAqSDZWk0O2DtlbT4+yDb4BTIBSVA3IUnQ6agTMVe3q2xh8QltzEtPNBC1JV0YSpTkgEQpZBSDqZBiO2thGLYniSK2iS68dTq60lxCG2DnbJ6xBsrlmtNr2rUtwdh+Z4YLVAUvruKPBOoHYAL0l+S/dslo4pSB0ToASnqkwlRm5WmLi8inTezYDuObDXTvMtEEKS2GwF/wAxK5I7BbnSQuL4k7Tvl+XqqEH5mO7f3qcxu0XXmxKTDbSCNW0kxEaKUST/AHRej2zGHUlIWHMOzbMVth1oZgIiFApB5gi14NFcD5LWcO4F9PiJHGGQL2vc66eNOWF2LKVNqxD7yFXLawyEkiDfKkEiQJBMGI0tT6lVGNgZGPhWJD+zsKplx3M0kJXlLjbiSXIjRlUAjgDmKuVIu0WEFZDisqQDkOQjNGgIIlPj7a2DH7n4V5RLiVlZgFQW0hQ/9tIikPerccMrutRB9HrqWYmwki5opso9za3bb+85bh5Q1iAgkZVpNuRBHDuNbNsME4VEWM38Zk/Gsd2PsbGYBtzEJaT0agkKQtZCldaBGX0fS400s744hlJwZZQ262UqV9oTmaVqpByjrAqHDQGlMP6hcHaaZSUCDmDtztnKw+GS08UJdK1FQK0i8gXkj1Z8afMJiUuD00A6Zc6T7IOlK2B2Y0/ncSErlZTdJIBRIN5Eg215E8a6ObHZFoZtYyE+26vhFTuwLEmb07C0c2mCCDrXTYEKvGlxbsIpGyYdHpKZSf5mxTNuW9Lqwl3OgJsAUEAk29Hxp/jn4xJ6yWUmOVSvgr7XrSGZp5dv+Cb/AKqfmKwLHrldtLcI4Vv3l1P+5N/1U/MV+f8AaKIXHI1k8xqn4PzOmHZC1EGAAOH57a5YrDmVITJCZPgNTXxswVd1d0SQrmdCe0Gs3IMdYMvEtYbFdUQLq17Ypi3aXmeSiesErWe5KVW97LVTZ+z1tttOluUnNnUSAkQe3hY+NG90sAsY3Dv9H9k4FImIACgYtwmBHOaQ9QbgRyobZQ44ZSy4PRlIMcj/AJq1tfCZmlJBylJC0kfwmbdsGrK9mD7fDpPo+iOMekn4GK4bJxHTt6w4ixnlUpEcrb3nndzeToXkqfUlCViC7BKCRoYToCI10iuO9W9u0FkjD43BhANugWnOQOfSSQe4eNBNt4FaVFsWIOdERJSrl3G3srxtLZaFsB9tIS4j0okBQ4KHAj88KzTqimAJQ1BKjZQ7sTajmPwikF4h6ISpSjm6QaEidJsfGvmH3qxWIweJ2diW0DEdEppIgpM5SBbQm0giJpW2TjQ1iAtBgqExGpGtuMgfCn4dHiA0owl1KhC4+7CVC51BzAjkZrhqNTvb3vM1KCk/EJl/k33VXisR0rkoZZV1iJCivggds68h31f2rg8iltalJ+HA+P1rQttbQRhm3A1GVCStXVhKc2pHArMzM/OsMxe23FPl1J1Oh4jtpqF/IYtwBO0Ky+GLHcN/t4ZxRSGwb5pKR9fZXTa7fRnDIiCGgo/3KJHwFUXNoocyqJSkjVBtPcdDVna2P6fEF0CEQlKRM5QkC0jW800K1xf7yl6yObqR6/UMbOxOTEOJsM8x/cJ/GophwJztWy3KdRI0kHlz4fEUtorIW2r+Efn4UbwzuVSVA2Xfx4j41K5K2Ye5cFDgqZ2b28jHFLWObaQ9EN4no0kHklQUII7eFJ29fTJxHmzqgoNaBJAQJEyIAERTlvBs1IT5xwMqU2IEBsHOtJ5nq25k1mb76nXVOKPWUZ59gHgLVV4tnOQ4/wAzw/LGmAi+zNM8ne8uJg4VC0paaYW8ICSqxBKTKCJ6/LSvmK8pmL6NL2VxtlUhKiGgFKTqB9lc2ql5PFJd2g7CQhC8M7KU8Ey3YX7KT96d414xaQB0eHa6rLI9FCfDVRAuaaKQZuJG74GHVeU/FqN1ueCmh/8ADXpHlCxatXHLfxI/BsUjKPIRV7BogBUg30phoUx6i1rVL2vHJzfrFECHHe8uz/oFVHd7MSqczjh73V/gRVFnDdMkJTAVwPfwND3WVNqKV2I1H41hUp8WjajVF39Quvbjy5ClqUORW4R8V871Wf2qsqz2LgPpKkm2guTaqTeJFxwquVTIrYRepk1TYbwqNorWRZtJJ9QAfEH511exgsgdVV5UCesZtxsNaH7OfSlULEg69grptOykxH57q5gL8TQqNje8ZtihSGceVDrNtpUM3eoze/jxph8lO8+Ld2i1hnFgthCyQEJF0psSQBOvGlbd/HKXhMcFqnLhoTOsSuBPHsor5G5/Szc8W3P+2s0xub/7tMVTcT9FCpUFSqJJM08u/wDwTf8AVT8xWEbSKekMgzPPl4Vu/l2/4Jv+qn5isGxeHNiqZk3t2QazteMW+M9LQlBm8xF40ooy19qSXG7JHWEFNwAn0bTe/dS46om5M+H+KZti4MDMl09FLcgkWzWtcafmaXUFhKaTXa1pp+6OEC3sOlxKVNJCihBuEBKDlUQbZ1aknSY4XbttbNZP2iUQts5gRaSkdmulYxuVt939I4VBUMgWW4GhSpC03P3om08hWylwF1SVWAVlM/xIue6/zqUpitmmqh+PaUNtOBp5jEJEhwZFdoiQe+CfZQDa+H82xKXWrtuXPK/4U0eYF7CKZ/5jSiEzzbMD2j50Kxm0UnCddBLqTljKZ0FjwFpvWQBa8AbQPvc1mZQ+gT0ZJMeoRKvCQKUfPgg50KIQpJkXACz2HgedMSdpllPROyG3JIOpEzZUfP6Uj7OVhumPnKl9AFGQ0QCeV9AO+O+s6WV5alTFbGFXtsbPDa0owi0uxmQ6XCpSXPuxJ9Gda5v72lxYywFTAAT6JUV3meBc+Ecq8Y/ZqFKPmpZU1MpIXKu5UOfSruxNz3V5j5ugn1g4BbUiy71oinbeaU+wR+YR2nvUGsKtD4Cws5JSLL6qFKSRwsqO2KyNTnWUU2EmOwE2rVWNy0rCkuISlQNpMgH20IxG7LLSgHnMIlAEqIUoLjkAFTPh4Vrx3poDa8nrozsNxEd1PMjwr3ss9cidfwr1tVlrpVBkqU2PRKhBI7uFTZmzVPuJQ2lRJN8oJgc7VaSMbmSqStUEejHPauGlhlYvKfkf81Y2M6HEhMdZNxBg9uuvdV7aOJS0kYZ9KkpAzJXlgp/mT99PaL99AG4bcCkqCkzqLjs9teUAWQg/ifSpVBMPbZxZ6HEqMZAwptP9+p75rNG2z1YPD2aU57x4k+bQbZ3AIA4C/wCHypdZw4LjaReTHxFU+IMEM83z1Bq/wBGbyaIKca8eWEeMe7Wf4NQB0B761ndTBhva2JRJgYd2CYnKQ2U6a2NZfhcLYFQAHObxVVNr3P8AE82qh1Np4OKBsQIAjTX21zQvWLTRJGEYzenA58vhV3EbPw0AIcm1wAok/wDT8K1mBMaTsdyJy2M+ZSQYOhI5ca5bZ2h07xUPRACQeJCeJ7Sfwq/sjAFLgKxlTyNiZTa3bI9tWkbuyIzJB5QZt3UvJQ141kYoAYv5EhWsCOVcU2J0N+NN53XcWICgAOaT+Iqu1ubilr6jalduUgfGuiqncW1PfaLbqsxHAiu+IVKEcxTW3ufjEK/4JayOSZ/1AV72pu1iVAThHGYUDKhbuhGY9tGqtxDG17wLuyD5vj506FPxK4pu8jSwdpIANw2s+GWPmRXhvYjanncPhswQ8wlN0qlKhmn0wJuZ8a0DcbcFjCYhL6XVqcCVCIAT1hBtE/GhSCxmH2W00UVKgqU6TzOfLYicK0D+9T8xWSlhCxlzgfzfkaVt3lITKMN//Qj5ilnGoUNUpVeIvUvkPYiU0OJj20cKSsIbSFGYsLmdLc+6r+ysHi2CVBlRtplURqCQYGlr1rScOtDgytCAJhISJcMCSbGAJoohbqRMAeP+KXr3HEbaxvMQ6fEl1Km2UtLEEED1STN76GD2CtI2dvYpAJxOFKisBIyuXkAgiVgApgTramjCEgyQJPK8T2mqGNSHHEghBKJlQSNVWHjAPtrBqqfU0QTzAbG+mKbcUtODKuEBxPXSnQwBZeWAYtIOmlENo+UCW0qTgHSFEdLOUKAANxEgkHnwnSmHBsEaGIHsq8COJk8+Pwri1VEyUmbbe2oMSyQ1hFh0xC1KblKVXJy55kkRBjjes1e2fiUqJW0SFAgkDXtsYmv0CvYOGcczqZSpc6356wDB9lTZuy2QCQ0hQUZSSkEgXI1Hyro8pANhO4nufmdTBm4FFtnYFSvQQ4oHTIlZns6gr9KpwaCbtoHegX+FFsM1lEAJA7AK1/y89rTgbT3tPzard14tmcLiUqTfMph3L2CSnia6I8nW0C31cKvMTcGE2GguY7da/RO2GS4ypMgA5Se4KBPwFd/OdIn2V3Vx4nW8hmHEwLZHksxnSp84aUhEElSFtqUDwGUqEVpWwdgebIAawpQYElRzKMxYq7CbxaytYEuSbmvL2JyDrGfhS6n9T54sVGHEVNq7KbxbYStgOgSQCpCVAniDmkVlLu4OMT9/DITmjrYhsEcgSFXMVr+28c40zlw2VtwLImEmUiSPSnUFPtFZbjd1sU470xS2o5s2UZAmddBaNDGlbooE2vG6jkT7/sux7qSS5h1BN4Dqld/A8K6tbqqZcQhbLC3EAEBOKeMBcwpQS2SEkg30Ea13wZxODWHQhWa6dUwrpMskFB9KU65dDoKF7UZ6V8OuDEZ5gkOCQE/dSrKnQzpPKaaLn3MlmJuY67v7DfXtDzpZwmXoCwW2sSXF30USUDhbwFFx5K8BN2ikdi/qKQmsDiCJU4kpJ9FalBV9OtCilURIOtdgMY1HRLcUALjOlxszwyqII8IrlhMkN3HnD+TnZbS7IGaLZlzMa2Nu+ip2JgUD0UeAH4Uq7M2mtaE9I2UKM9Xt0ChOlWXNoKAkJFLbc7zoU9w2prBINmUnvqL3hw7UJS2hNtAP8UsLxzqyUiEAaTqeffXhWH4rgzxPGl3IPM1gDzGM7xASW0oCeB4/5vxqN7efUJGSAYkad16CYUoRM5YIgjxryvaeSW0GWl8xcdxGnYaBvAqOoaXtRw6ke2uCtp8zS4cSoHrEkeH0r03jmpvmPiAK5iYYiEHn0kyiUHmAIvzB/wAUa3R2i8t4IXexkwYMaG90n2igX6VaSbIEd8/OjW6m2Q5iEoSEiUqnnYf4p9O+Qi3Hwx5FSvoqVbJIO2zshvEpSlcjKoKSUmCCNDQw7oNG/Su+9/imSpXCoPInQSOIvjdZH7573h9K9fqyn9897w+lHqlZwXqGR7i+N10fvnveH0ry3um2Jh16+vWH0piqUaadTuTdwCN2k/vnveH0qfqyn9897w+lHqlGmnQhm3cBDdsDR973h9K+t7uBIADzwAEAZhb4UcqUaadQybuBjsL/APe97R9K+jYh/wDyHveH0oxUo016nLmBnNhlQIL75BsesNPZXxGwY0ff94fSjVSu4L1C5gZWwyTPnD9v4h9K8O7uhXpPvH+4fSjlSjBeoXMWXNzGVauPHT73IQOHKuY3GY/ePf8AuGmqpRgvU7m3cVE7iYcEKzuyNOvpNQbiYeQc7oIJPpcTrwprqUYjqGbdxUO4mHOq3j/6hr0Nx2PXd9+mmpRgvUM27iwNymf3j3v18TuSyNHHvfpoqUYjqGTdxXXuSyRBdfj+oR8q8/qMxb7R62krJ+dNVSjBeoZt3FdW5LB1W770fIVyc3BwytVvH+8021KMF6hm3cVRuNh/Xd9+uR8nuF9Z33zTfUoxHUM27if/ALPML6zvvmimxd12MMrOjMVRAKjMTrRypXbCcyJ9yVKlSuzklSpUohJUqVKISVKlSiElSpUohJUqVKISVKlSiElSpUohJUqVKISVKlSiElSpUohJUqVKISVKlSiElSpUohJUqVKISVKlSiElSpUohJUqVKIT/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1.bp.blogspot.com/-Nq4zNOuYUm0/TbTWu3FxllI/AAAAAAAAA6A/N8z_nF6FdsQ/s1600/Jesus-lavando-los-pies-discipulo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3638550"/>
            <a:ext cx="2248379" cy="2960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479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par>
                                <p:cTn id="18" presetID="21" presetClass="entr" presetSubtype="1" fill="hold" nodeType="withEffect">
                                  <p:stCondLst>
                                    <p:cond delay="0"/>
                                  </p:stCondLst>
                                  <p:childTnLst>
                                    <p:set>
                                      <p:cBhvr>
                                        <p:cTn id="19" dur="1" fill="hold">
                                          <p:stCondLst>
                                            <p:cond delay="0"/>
                                          </p:stCondLst>
                                        </p:cTn>
                                        <p:tgtEl>
                                          <p:spTgt spid="2052"/>
                                        </p:tgtEl>
                                        <p:attrNameLst>
                                          <p:attrName>style.visibility</p:attrName>
                                        </p:attrNameLst>
                                      </p:cBhvr>
                                      <p:to>
                                        <p:strVal val="visible"/>
                                      </p:to>
                                    </p:set>
                                    <p:animEffect transition="in" filter="wheel(1)">
                                      <p:cBhvr>
                                        <p:cTn id="20"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368152"/>
          </a:xfrm>
        </p:spPr>
        <p:txBody>
          <a:bodyPr>
            <a:normAutofit fontScale="92500" lnSpcReduction="10000"/>
          </a:bodyPr>
          <a:lstStyle/>
          <a:p>
            <a:pPr marL="0" indent="0" algn="ctr">
              <a:buNone/>
            </a:pPr>
            <a:r>
              <a:rPr lang="es-CO" dirty="0"/>
              <a:t>Tu alegría es ser de bendición a los demás. Tu alegría no es estar preocupándote por defender tus derechos sino al revés</a:t>
            </a:r>
            <a:r>
              <a:rPr lang="es-CO" dirty="0" smtClean="0"/>
              <a:t>.</a:t>
            </a:r>
            <a:endParaRPr lang="es-CO" dirty="0"/>
          </a:p>
          <a:p>
            <a:endParaRPr lang="es-CO" dirty="0"/>
          </a:p>
        </p:txBody>
      </p:sp>
      <p:sp>
        <p:nvSpPr>
          <p:cNvPr id="4" name="3 Rectángulo"/>
          <p:cNvSpPr/>
          <p:nvPr/>
        </p:nvSpPr>
        <p:spPr>
          <a:xfrm>
            <a:off x="323528" y="1700808"/>
            <a:ext cx="6408712" cy="2031325"/>
          </a:xfrm>
          <a:prstGeom prst="rect">
            <a:avLst/>
          </a:prstGeom>
        </p:spPr>
        <p:txBody>
          <a:bodyPr wrap="square">
            <a:spAutoFit/>
          </a:bodyPr>
          <a:lstStyle/>
          <a:p>
            <a:pPr algn="ctr"/>
            <a:r>
              <a:rPr lang="es-CO" dirty="0"/>
              <a:t>Jesús les dio esta enseñanza después de haber escuchado seguramente las conversaciones de sus discípulos quienes estaban preocupados por ocupar los mejores lugares de autoridad en el reino de los cielos. Nuestra naturaleza humana quiere acaparar la atención de los demás, quiere que todos se vuelquen hacia mí. Uno, en la carne, busca estar primero, y eso muchas veces nos dificulta el disfrutar el servir a los demás</a:t>
            </a:r>
            <a:r>
              <a:rPr lang="es-CO" dirty="0" smtClean="0"/>
              <a:t>.</a:t>
            </a:r>
            <a:endParaRPr lang="es-CO" dirty="0"/>
          </a:p>
        </p:txBody>
      </p:sp>
      <p:sp>
        <p:nvSpPr>
          <p:cNvPr id="5" name="4 Rectángulo"/>
          <p:cNvSpPr/>
          <p:nvPr/>
        </p:nvSpPr>
        <p:spPr>
          <a:xfrm>
            <a:off x="2195736" y="4110968"/>
            <a:ext cx="6552728" cy="2246769"/>
          </a:xfrm>
          <a:prstGeom prst="rect">
            <a:avLst/>
          </a:prstGeom>
        </p:spPr>
        <p:txBody>
          <a:bodyPr wrap="square">
            <a:spAutoFit/>
          </a:bodyPr>
          <a:lstStyle/>
          <a:p>
            <a:pPr algn="ctr"/>
            <a:r>
              <a:rPr lang="es-CO" sz="2000" dirty="0"/>
              <a:t>Este pasaje nos deja una gran enseñanza cuando dice: “</a:t>
            </a:r>
            <a:r>
              <a:rPr lang="es-CO" sz="2000" b="1" dirty="0"/>
              <a:t>Debéis lavar los pies los unos a los otros</a:t>
            </a:r>
            <a:r>
              <a:rPr lang="es-CO" sz="2000" dirty="0"/>
              <a:t>”. ¿Esto me dice que debo lavar los pies de mis hermanos para ser más espiritual?, definitivamente no. Aquí habla de que lavar los pies es una actitud del corazón y no de las manos, está diciendo que debo ser humilde y honrar a mis hermanos. Esto es lo que nos va a dar felicidad.</a:t>
            </a:r>
          </a:p>
        </p:txBody>
      </p:sp>
      <p:pic>
        <p:nvPicPr>
          <p:cNvPr id="3074" name="Picture 2" descr="https://encrypted-tbn2.gstatic.com/images?q=tbn:ANd9GcTHCThx8vUAAb8qUrCrrJGHXwnpJMKqVadz0mNr0QhgYqWOC8p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3816" y="1340768"/>
            <a:ext cx="2171700" cy="21050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encrypted-tbn0.gstatic.com/images?q=tbn:ANd9GcRPOSPmrCwVaHcL22TCUhvy36axQ_n7DWs1OFLT4nZzDkE2Xa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870" y="4110968"/>
            <a:ext cx="2016866" cy="241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1101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1000" fill="hold"/>
                                        <p:tgtEl>
                                          <p:spTgt spid="3074"/>
                                        </p:tgtEl>
                                        <p:attrNameLst>
                                          <p:attrName>ppt_w</p:attrName>
                                        </p:attrNameLst>
                                      </p:cBhvr>
                                      <p:tavLst>
                                        <p:tav tm="0">
                                          <p:val>
                                            <p:fltVal val="0"/>
                                          </p:val>
                                        </p:tav>
                                        <p:tav tm="100000">
                                          <p:val>
                                            <p:strVal val="#ppt_w"/>
                                          </p:val>
                                        </p:tav>
                                      </p:tavLst>
                                    </p:anim>
                                    <p:anim calcmode="lin" valueType="num">
                                      <p:cBhvr>
                                        <p:cTn id="14" dur="1000" fill="hold"/>
                                        <p:tgtEl>
                                          <p:spTgt spid="3074"/>
                                        </p:tgtEl>
                                        <p:attrNameLst>
                                          <p:attrName>ppt_h</p:attrName>
                                        </p:attrNameLst>
                                      </p:cBhvr>
                                      <p:tavLst>
                                        <p:tav tm="0">
                                          <p:val>
                                            <p:fltVal val="0"/>
                                          </p:val>
                                        </p:tav>
                                        <p:tav tm="100000">
                                          <p:val>
                                            <p:strVal val="#ppt_h"/>
                                          </p:val>
                                        </p:tav>
                                      </p:tavLst>
                                    </p:anim>
                                    <p:anim calcmode="lin" valueType="num">
                                      <p:cBhvr>
                                        <p:cTn id="15" dur="1000" fill="hold"/>
                                        <p:tgtEl>
                                          <p:spTgt spid="3074"/>
                                        </p:tgtEl>
                                        <p:attrNameLst>
                                          <p:attrName>style.rotation</p:attrName>
                                        </p:attrNameLst>
                                      </p:cBhvr>
                                      <p:tavLst>
                                        <p:tav tm="0">
                                          <p:val>
                                            <p:fltVal val="90"/>
                                          </p:val>
                                        </p:tav>
                                        <p:tav tm="100000">
                                          <p:val>
                                            <p:fltVal val="0"/>
                                          </p:val>
                                        </p:tav>
                                      </p:tavLst>
                                    </p:anim>
                                    <p:animEffect transition="in" filter="fade">
                                      <p:cBhvr>
                                        <p:cTn id="16" dur="1000"/>
                                        <p:tgtEl>
                                          <p:spTgt spid="3074"/>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2000"/>
                                        <p:tgtEl>
                                          <p:spTgt spid="5"/>
                                        </p:tgtEl>
                                      </p:cBhvr>
                                    </p:animEffect>
                                  </p:childTnLst>
                                </p:cTn>
                              </p:par>
                              <p:par>
                                <p:cTn id="22" presetID="6" presetClass="entr" presetSubtype="16" fill="hold" nodeType="withEffect">
                                  <p:stCondLst>
                                    <p:cond delay="0"/>
                                  </p:stCondLst>
                                  <p:childTnLst>
                                    <p:set>
                                      <p:cBhvr>
                                        <p:cTn id="23" dur="1" fill="hold">
                                          <p:stCondLst>
                                            <p:cond delay="0"/>
                                          </p:stCondLst>
                                        </p:cTn>
                                        <p:tgtEl>
                                          <p:spTgt spid="3076"/>
                                        </p:tgtEl>
                                        <p:attrNameLst>
                                          <p:attrName>style.visibility</p:attrName>
                                        </p:attrNameLst>
                                      </p:cBhvr>
                                      <p:to>
                                        <p:strVal val="visible"/>
                                      </p:to>
                                    </p:set>
                                    <p:animEffect transition="in" filter="circle(in)">
                                      <p:cBhvr>
                                        <p:cTn id="24"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85000" lnSpcReduction="20000"/>
          </a:bodyPr>
          <a:lstStyle/>
          <a:p>
            <a:pPr marL="0" indent="0" algn="ctr">
              <a:buNone/>
            </a:pPr>
            <a:r>
              <a:rPr lang="es-CO" b="1" dirty="0"/>
              <a:t>¿Cómo puedo implementar la ayuda a nuestros </a:t>
            </a:r>
            <a:r>
              <a:rPr lang="es-CO" b="1" dirty="0" smtClean="0"/>
              <a:t>hermanos</a:t>
            </a:r>
            <a:r>
              <a:rPr lang="es-CO" dirty="0" smtClean="0"/>
              <a:t>?</a:t>
            </a:r>
          </a:p>
          <a:p>
            <a:pPr marL="0" indent="0" algn="ctr">
              <a:buNone/>
            </a:pPr>
            <a:r>
              <a:rPr lang="es-CO" dirty="0" smtClean="0"/>
              <a:t>Una manera es </a:t>
            </a:r>
            <a:r>
              <a:rPr lang="es-CO" dirty="0"/>
              <a:t>ayudarlos en oración teniendo una sincera </a:t>
            </a:r>
            <a:r>
              <a:rPr lang="es-CO" dirty="0" smtClean="0"/>
              <a:t>preocupación por sus necesidades. En </a:t>
            </a:r>
            <a:r>
              <a:rPr lang="es-CO" dirty="0" smtClean="0">
                <a:solidFill>
                  <a:srgbClr val="FF0000"/>
                </a:solidFill>
              </a:rPr>
              <a:t>Gálatas 6:2</a:t>
            </a:r>
            <a:r>
              <a:rPr lang="es-CO" dirty="0" smtClean="0"/>
              <a:t> dice</a:t>
            </a:r>
            <a:r>
              <a:rPr lang="es-CO" b="1" baseline="30000" dirty="0" smtClean="0"/>
              <a:t> «</a:t>
            </a:r>
            <a:r>
              <a:rPr lang="es-CO" dirty="0" smtClean="0">
                <a:latin typeface="Agency FB" pitchFamily="34" charset="0"/>
              </a:rPr>
              <a:t>Sobrellevad </a:t>
            </a:r>
            <a:r>
              <a:rPr lang="es-CO" dirty="0">
                <a:latin typeface="Agency FB" pitchFamily="34" charset="0"/>
              </a:rPr>
              <a:t>los unos las cargas de los </a:t>
            </a:r>
            <a:r>
              <a:rPr lang="es-CO" dirty="0" smtClean="0">
                <a:latin typeface="Agency FB" pitchFamily="34" charset="0"/>
              </a:rPr>
              <a:t>otros, </a:t>
            </a:r>
            <a:r>
              <a:rPr lang="es-CO" dirty="0">
                <a:latin typeface="Agency FB" pitchFamily="34" charset="0"/>
              </a:rPr>
              <a:t>y cumplid así la ley de </a:t>
            </a:r>
            <a:r>
              <a:rPr lang="es-CO" dirty="0" smtClean="0">
                <a:latin typeface="Agency FB" pitchFamily="34" charset="0"/>
              </a:rPr>
              <a:t>Cristo</a:t>
            </a:r>
            <a:r>
              <a:rPr lang="es-CO" dirty="0" smtClean="0"/>
              <a:t>». </a:t>
            </a:r>
            <a:r>
              <a:rPr lang="es-CO" dirty="0"/>
              <a:t>D</a:t>
            </a:r>
            <a:r>
              <a:rPr lang="es-CO" dirty="0" smtClean="0"/>
              <a:t>ebemos </a:t>
            </a:r>
            <a:r>
              <a:rPr lang="es-CO" dirty="0"/>
              <a:t>interesarnos en lo que le está pasando a quienes tengo a mi lado</a:t>
            </a:r>
            <a:r>
              <a:rPr lang="es-CO" dirty="0" smtClean="0"/>
              <a:t>.</a:t>
            </a:r>
          </a:p>
          <a:p>
            <a:pPr marL="0" indent="0" algn="ctr">
              <a:buNone/>
            </a:pPr>
            <a:r>
              <a:rPr lang="es-CO" dirty="0" smtClean="0"/>
              <a:t> </a:t>
            </a:r>
            <a:r>
              <a:rPr lang="es-CO" dirty="0"/>
              <a:t>Jesús estaba diciendo a sus discípulos: "</a:t>
            </a:r>
            <a:r>
              <a:rPr lang="es-CO" dirty="0">
                <a:latin typeface="Agency FB" pitchFamily="34" charset="0"/>
              </a:rPr>
              <a:t>Ustedes tienen un corazón egoísta y están continuamente pensando y discutiendo acerca de quién merece más que el otro. Pero yo les enseño que el secreto de la felicidad está en servir, en honrar y en levantar al otro</a:t>
            </a:r>
            <a:r>
              <a:rPr lang="es-CO" dirty="0"/>
              <a:t>".</a:t>
            </a:r>
            <a:br>
              <a:rPr lang="es-CO" dirty="0"/>
            </a:br>
            <a:endParaRPr lang="es-CO" dirty="0" smtClean="0"/>
          </a:p>
          <a:p>
            <a:pPr marL="0" indent="0" algn="ctr">
              <a:buNone/>
            </a:pPr>
            <a:r>
              <a:rPr lang="es-CO" dirty="0" smtClean="0"/>
              <a:t>Otra </a:t>
            </a:r>
            <a:r>
              <a:rPr lang="es-CO" dirty="0"/>
              <a:t>manera de bendecir al hermano es perdonando sus ofensas. En </a:t>
            </a:r>
            <a:r>
              <a:rPr lang="es-CO" dirty="0">
                <a:solidFill>
                  <a:srgbClr val="FF0000"/>
                </a:solidFill>
              </a:rPr>
              <a:t>Efesios 4:32 </a:t>
            </a:r>
            <a:r>
              <a:rPr lang="es-CO" dirty="0"/>
              <a:t>dice: “</a:t>
            </a:r>
            <a:r>
              <a:rPr lang="es-CO" dirty="0">
                <a:latin typeface="Agency FB" pitchFamily="34" charset="0"/>
              </a:rPr>
              <a:t>Antes sed benignos unos con otros, misericordiosos, perdonándoos unos a otros, como Dios también os perdonó a vosotros en Cristo</a:t>
            </a:r>
            <a:r>
              <a:rPr lang="es-CO" dirty="0"/>
              <a:t>”.</a:t>
            </a:r>
          </a:p>
          <a:p>
            <a:endParaRPr lang="es-CO" dirty="0"/>
          </a:p>
        </p:txBody>
      </p:sp>
    </p:spTree>
    <p:extLst>
      <p:ext uri="{BB962C8B-B14F-4D97-AF65-F5344CB8AC3E}">
        <p14:creationId xmlns:p14="http://schemas.microsoft.com/office/powerpoint/2010/main" val="99001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160240"/>
          </a:xfrm>
        </p:spPr>
        <p:txBody>
          <a:bodyPr>
            <a:normAutofit fontScale="92500"/>
          </a:bodyPr>
          <a:lstStyle/>
          <a:p>
            <a:pPr marL="0" indent="0" algn="ctr">
              <a:buNone/>
            </a:pPr>
            <a:r>
              <a:rPr lang="es-CO" sz="4500" b="1" u="sng" dirty="0" smtClean="0"/>
              <a:t>Segundo:</a:t>
            </a:r>
            <a:r>
              <a:rPr lang="es-CO" dirty="0" smtClean="0"/>
              <a:t> El </a:t>
            </a:r>
            <a:r>
              <a:rPr lang="es-CO" dirty="0"/>
              <a:t>secreto de la felicidad radica en la sumisión a la voluntad de Dios.</a:t>
            </a:r>
            <a:br>
              <a:rPr lang="es-CO" dirty="0"/>
            </a:br>
            <a:r>
              <a:rPr lang="es-CO" dirty="0"/>
              <a:t>El que se sujeta a la voluntad de Dios, es fiel </a:t>
            </a:r>
            <a:r>
              <a:rPr lang="es-CO" dirty="0" smtClean="0"/>
              <a:t>en todo y </a:t>
            </a:r>
            <a:r>
              <a:rPr lang="es-CO" dirty="0"/>
              <a:t>por lo tanto, es </a:t>
            </a:r>
            <a:r>
              <a:rPr lang="es-CO" dirty="0" smtClean="0"/>
              <a:t>bendecido. </a:t>
            </a:r>
            <a:r>
              <a:rPr lang="es-CO" dirty="0" smtClean="0">
                <a:solidFill>
                  <a:srgbClr val="FF0000"/>
                </a:solidFill>
              </a:rPr>
              <a:t>San </a:t>
            </a:r>
            <a:r>
              <a:rPr lang="es-CO" dirty="0">
                <a:solidFill>
                  <a:srgbClr val="FF0000"/>
                </a:solidFill>
              </a:rPr>
              <a:t>Juan </a:t>
            </a:r>
            <a:r>
              <a:rPr lang="es-CO" dirty="0" smtClean="0">
                <a:solidFill>
                  <a:srgbClr val="FF0000"/>
                </a:solidFill>
              </a:rPr>
              <a:t>13:6-8</a:t>
            </a:r>
            <a:r>
              <a:rPr lang="es-CO" dirty="0" smtClean="0"/>
              <a:t>. </a:t>
            </a:r>
          </a:p>
        </p:txBody>
      </p:sp>
      <p:sp>
        <p:nvSpPr>
          <p:cNvPr id="4" name="3 Rectángulo"/>
          <p:cNvSpPr/>
          <p:nvPr/>
        </p:nvSpPr>
        <p:spPr>
          <a:xfrm>
            <a:off x="298053" y="2708920"/>
            <a:ext cx="8594425" cy="3970318"/>
          </a:xfrm>
          <a:prstGeom prst="rect">
            <a:avLst/>
          </a:prstGeom>
          <a:solidFill>
            <a:schemeClr val="accent6">
              <a:lumMod val="40000"/>
              <a:lumOff val="60000"/>
            </a:schemeClr>
          </a:solidFill>
        </p:spPr>
        <p:txBody>
          <a:bodyPr wrap="square">
            <a:spAutoFit/>
          </a:bodyPr>
          <a:lstStyle/>
          <a:p>
            <a:pPr algn="ctr"/>
            <a:r>
              <a:rPr lang="es-CO" sz="2800" dirty="0"/>
              <a:t>Aquí hace referencia a Jesús queriendo lavar los pies de Simón Pedro, quien se sorprende y se niega a recibir el lavado de pies pero también habla de la afirmación que hizo el Señor al decirle que era la única manera de tener comunión con Él, el permitir que le lavara los pies.</a:t>
            </a:r>
          </a:p>
          <a:p>
            <a:pPr algn="ctr"/>
            <a:r>
              <a:rPr lang="es-CO" sz="2800" dirty="0" smtClean="0"/>
              <a:t>Cuando </a:t>
            </a:r>
            <a:r>
              <a:rPr lang="es-CO" sz="2800" dirty="0"/>
              <a:t>uno recibe a Cristo como su salvador personal, cada día se santifica más, pero a pesar de ese andar con Jesús muchas veces nos trae alguna situación que ensucia nuestros pies. </a:t>
            </a:r>
          </a:p>
        </p:txBody>
      </p:sp>
    </p:spTree>
    <p:extLst>
      <p:ext uri="{BB962C8B-B14F-4D97-AF65-F5344CB8AC3E}">
        <p14:creationId xmlns:p14="http://schemas.microsoft.com/office/powerpoint/2010/main" val="384982634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6107" y="260648"/>
            <a:ext cx="8640960" cy="1200329"/>
          </a:xfrm>
          <a:prstGeom prst="rect">
            <a:avLst/>
          </a:prstGeom>
        </p:spPr>
        <p:txBody>
          <a:bodyPr wrap="square">
            <a:spAutoFit/>
          </a:bodyPr>
          <a:lstStyle/>
          <a:p>
            <a:pPr algn="ctr"/>
            <a:r>
              <a:rPr lang="es-CO" sz="2400" dirty="0"/>
              <a:t>Jesús enseña </a:t>
            </a:r>
            <a:r>
              <a:rPr lang="es-CO" sz="2400" dirty="0" smtClean="0"/>
              <a:t>aquí que </a:t>
            </a:r>
            <a:r>
              <a:rPr lang="es-CO" sz="2400" dirty="0"/>
              <a:t>la persona feliz es aquella que lava sus pies cada día, </a:t>
            </a:r>
            <a:r>
              <a:rPr lang="es-CO" sz="2400" dirty="0" smtClean="0"/>
              <a:t>quiere decir que </a:t>
            </a:r>
            <a:r>
              <a:rPr lang="es-CO" sz="2400" dirty="0"/>
              <a:t>deja en el altar de Dios todas sus cargas y pecados en un verdadero arrepentimiento. </a:t>
            </a:r>
          </a:p>
        </p:txBody>
      </p:sp>
      <p:sp>
        <p:nvSpPr>
          <p:cNvPr id="5" name="AutoShape 2" descr="data:image/jpeg;base64,/9j/4AAQSkZJRgABAQAAAQABAAD/2wCEAAkGBxQTEhQUEhQVFhUWFRgXGRcYGB8aFxwcGBwYHB8gFxcdHSggHBwlGxgYIjEhJikrLi4uGx8zODMsNygtLisBCgoKDg0OGxAQGzIkHyQtNzQsLC0sNCwsLCwvLiwsLCwsLCwtLCwsLCwsLCwsLCwsLCw0LCwsLCwsLCwsLCwsLP/AABEIAL4BCgMBIgACEQEDEQH/xAAcAAABBQEBAQAAAAAAAAAAAAAAAwQFBgcCAQj/xABPEAACAQIEAgcDCAUJBAoDAAABAhEAAwQSITEFQQYTIlFhcYEHMpEUI0KhscHR0lJykpPwFTNDU4Kz0+HxYrLC4hYXJCU0RFRzdIU1NoP/xAAaAQEAAwEBAQAAAAAAAAAAAAAAAQIEAwUG/8QAMREAAgIBAwIDBgYDAQEAAAAAAAECAxEEEiExQRNR0RQiYZGh8AUyUoGx4WJxwfEV/9oADAMBAAIRAxEAPwDW+IjF/wBB1P8Abn7qhri8Y5HB+ub8Kt9FRgup47Iot63x0ggHAeuf8KgeIdFOMXjNz5CfJnH/AA1rFFRtLq5rokYs3s24gdxhPR2/JST+yvGndcP+8b8lbdRUbEdVrLF9/wBmHf8AVNjO7D/vD/h10PZVjRyw/wC8P+HW30U8NErXWrp/31MS/wCq7H8vk37Z/wAOurfsvx3P5N+2f8Otrop4cQ9fc+/1fqZDZ9l9/wCmLPo5/JTtPZb+kqftn8tanRTYir1tz6y+rM8wXswsD30+FxvwqcsdBMIuyt+1Vnoq21HJ32fqfzIJOimGX6LftU4w2Ft22yqpgc5p5jPojvNLKABpH8d9R/oq5SfVje3jQTGx5d1R/Eb2NH8xbst+sT+YUrjrSjtKR6U4weOzQpGvfU9Sq4K7cxfGOVjCfE/4lNMRiuOEQMPg/i3+LV7opgv4i/Svv9zJMdwLjV0y1qwP1bhH/HTJuhnFjuq+l3/nraKKjadI6mS6JfX1MSboDxM9/pe/564Hs94n3t++H563Cio2Iv7ZLyX19TEh0B4n4/vR+evf+gnFPD96PzVtlFPDRPttn3n1MWt9BOJ84/ej8ae2egOM+kWHldWtcopsRHtln3n1MtT2eX+b3vS8PwqSwPs9A9+7iPS6D/w1oFFTtRzlqJvuVq10LsrtdxB83X8lOU6M2x/SXv2h+Wpyipwijtm+rGuGwKpsWPmadUUVJzCiiigCiiigCiiigE70x2d6jTi2IKmQRt6cjUjftTsYI2P41EYicxkQaEol8NezKDStRGFJEAH3j/rUvQNYCiiihAUUUUAzvXPnFHd+H+ddXsqgnvpHiNqCHHka8LCJMT466VVlkeYvKF7I96o9WKnuIrq7qTG1cWrZJgCaskQyw2zoOeldUnYthQAKUoQFFV3i/TfBYbELhr97JdbJpkcgZzC5nClVk958TAqxUAUUUUAUUU24jjksWrl662W3bQu7QTCqJJgAk6d1AOaKiOjfSXDY621zCXOsRWyE5GSGgGIdQdmBnxqXoAoqI4x0kw2FbLfuZG6p70ZWbsW4zHsqdpGm9LcK43YxDXFsvmNrIHGVhGdQ6+8BMqQdKAkaKKKAKKKKA8ooooAmiiigCiiigCmuOw2cabinVeE0BB23ytPMVMYe+GEioziicwNddaY4LFsreB0ipwMllzUm+KQaFgPMx9tVDiHSMl+rtgsoaGacokROsbfjSlrjFu2dVy69reNu+IOvKfwrLPUxUtq5OyoljJcA1E1CPihbAa3GTN2hOmU81HIjf0PfUvbea7Vz3rJyksHbqCCDSNzDqQARsInnS9eEVZogjXwpGg513bsMp7MTEa+U0/ivG3H8fxvRZJOEuHYgenp+NKzSBPbjvAPwn/KhR2zryFSQYx7Rf/E8X/8Aq/8Afqyj2h4r5ReX5Gr2LWIxmHzW2Y3M2GTOJXLAzSo33JjbWq+0nEKuM4nbZgLl3+TerQntPlfXINzHhVm6PX2TBdIHtsQ647iBVlOoItrBB5EGgErXtJxmUrcwllb5uYIKnWMFy4wMVDysqywoOh3OmmtkwfS27/Jd7G37GS7ZW9NqSFJtEgQSJytA1isg4NcRntsl1rpa9wUuzXDcPWHOXUsSSIeRl5bVtPtJH/dWO/8AjXP900BVLXtGxZi0cNY+UHE4ezHWMLRGJstdU5ssggAA6Hen+I6QnH9HcRimQIbmFxEqDIBTrEMHuOWfWqLwZsP12FGGDMF4lgA143jdFxjhrpMSOzkJKxJ2G0VP9FP/ANRuf/Gxn95eoBTAdPLtnh2AXB4ZrpXCHrXurct21GFw6O0Nl1zCQrbEjxrq57UcSzDqcLZKH5CO3dYNmxtvMo0QiAwILdwGmukD0yxUYLgtt7z2rT8Lvlgtw21Z1wls2w0EZpcgQd8xHOorhew/93o//cvQFp6QdNbuJwN61ds20a5hceHKsTDYZgnYJHumedSmF6Z4lV6jDYa3cuJcw9hWYsEhsOLhe6VBiNFHnVFxZ+bu/wDscZ/vVp1iMQFvMty89my+Owguutw2uyMFIlwRAmgNi6G8c+W4KxismQ3VJKzMEEqYPdINTVUz2O//AIfB/qP/AHlyrnQBRRRQHlFFFAFFFFAFclq6NIOalAGuUibhqj9N+nZwz9ThwrOD22bUKYnKoHvNG/IaDyqae0HFgg5511UquvwAgbbfXVZWKLwWVbaya5ipy771E3VIErvqBSXRXpOmMtk6C4hh1HLuPkae8SxAAZjIAEnvgc66Raaz2KvK4M8xXEio7GrDWQBE6yfQ79+njMx0dwwcZ75E3F1U6aHWPMchyprwzDB2e6ki21wkBhy1mIO2Yn4CpK/gww1UkjYKSD8ARI8K8WUoxltPXjW3HcWEopCJn8ACdSOcjnoJnvqcw7CKrHBsMM73QDJ0Mz4DQHaQoqwWOVepRH3M+Z5d3E8eRIUV4pr2rlArk7+ldVxcMa91AIB5Zj3CP49a6T3j5gfAGksMOz5sPq1/GlbR182ahIlew1prgd7dtmSMrsoLLz0YiRvypzbw6DNlVRmJZoAGYnct3k99VniHTbAWMScPfvZLuZdDbfL24y5nC5QPM1aQdalkDW1wqwui2bQggiEUartsOU6d1O2UEEESDoQa9qCwvS/CXLtuyl0m5du37SDI4l8OAbgkrAygjU6HlNQCSscMsoAqWbSgNnAVFADfpAAaN40quEQJ1YRAkEZAoywd+ztrS1FANr2AtOFVrdtgnugoCF0jsgjTTTSvBw6z/VW/o/QH0NF5fRG3dUXj+mGEsvet3LpDWGsrcGRzBv8A83qFgz4THOKnqAanh1n+qt/S+gv0ve5c+ffQ/DbJEG1bIJDaop1XQHbcDY8qdUUAnYsqihUUKo2CgADyApSiigCiiigPKKKKAKKK4uNQHjtFNrjUoz6VR/aXx67h0tpZZVN3MpY6sNB7o8ZOvKKltRWWQlueDI+Kqeve4TLXGZz/AGiTAPPU/CKuPRrohly3cXpqCtuJk6Qbh+GlMehfCyb4cg9Xk0cro0FDCzpIIj41ouMdVAYiSDpq0euUH6wa8uyx9D1K61jInwHhFv5Xcu28qqtpbbKq5ZbM3PaAFjTuHdVmZFKsoUaiNtD599R3A7GVCdsxJ3J7+/l4fjUknOuMrpcRTM9kVubKvdsZCVghZIHh4eY5/wCdINaLOtsqGLSVMxsJPl51bHw6tMgajXTu2pPDcPtWiWCjMfpbnyneuWFnJo9qajjudYbhiLbAWA8e+BrPn3eFK2m2P8aaUqr7eNJcyO4z+0Sftn4V6mksz7p51nPI+tvTDG8RYNlQKe8k7fUdfClkMSTyFUjhfFmdiETMA+pLD4eMaepq+pscMYL0w3FvHEnUDOqnQTlOvop356fbTq9eDICDIbnVXvW7rMTnEFTKxoO6CfEb1K8Ed2tp1gAJYkAfokyPqj0iqae5zeGXtq2rJL21jKO4E/x9dczATyJ+qlDqW8gP4+Nc3R2lFa0ZzBvaRiQMVxGzBzXkwIUx2AVuA9t9kHiat7e0m+MTeX5Pa6lb2NsI2dusz4O0bpLLEZW7I0M6nu1q3tQdBi+JWgwFy6mAFu39JyHBIUc43phZewuKxquhbEti+LR86wFpBh2YN1OzZu2Mxj3ecUbBdbHtNxZs3C2GsC7lwT2gHYoRjDp1mkggd3fzjWM6NdLrmBQq9pGN3GcVuXAGPZbD2xdi20agtIkjblVfe6FtZmMKuG4GxJ2AEEk+FJX3F0IyMGD3+PMuXWQcPMjvmRUAvVj2kY02lz4S0Lt58Gthsz9SwxilhnYrMoAs5Z1bw1uPQ3pE2MwaX7qrbfNcRlUkrNt2QlSRMHLPrWQ4zj1rFYLA4ZiBYwtzhQu31uRHWW2FwEgfNlCrCZ0I5Vf/AGaY/CNhrNm180XN97doubhZUuurOHK6gkE+tRyTwUjpxcnGcUI/ruF1YsN7SL4xbW7li31Iv42yGV26wnBpn1UggSMo9TtGte6dui4/iNosA9y9wvq1J7T5feyjnE8qaun/AGvKNf8AvLjoA5/+HT/KmCcmldAOmN/GXGt4izatk4ezibZtszDJezQHzD3hA20q71jPsq4tgcMC+aIweFF6+brXB1lwkC1kg5IYHQVs1SVCiiigCiiigPKKKKA8Jri5XZrg1KBzl0rPem3Rs4rE22FwqoQo8CTEzC8pOuvLx2q78SxOUQvvHQUyu2cqae9O9cbpcbTRRWsqTIdsEFRVtKB1a5VXvUAaA9+mnr31zlYm2yNCMVDDcnNoIJ2/zqbtYcOkjRht51HY/DshWB2XdSY+i0yfQ6nznvrFKHOTarE3tH1zGqtpmj3Bt9gHnEU6w7GBO8CY2nnUJiMKWZY2zAkd8aj4HX0qewtvL41ksjizBwtjGK4HJEVy6zXt01y1wBSSYAEnyFXaTeDOR4lsSF5JbmPFj+AHxp8toh2YnQnbyAjy5/GoVTcS8t1gSLuXT9Ank3pEeM+Fd8f46ttCBBYZdPE6jQctJPgDXfTRlGzbjl9PiWnhrPYkr+OW3/OgqOZ95Y8Y1+qqt0fwItKdzmdjJETrCmDtIANNsTda9lLuxJ11gQP1Rp/pTrB4x1UqUL5RAI+oGa9LV6G2UE1y11Kae+EW8jq7kZ/ndEDa+MA6mNwBOvKfCas2GXWe4fZ/r9VZXxS7ctsrFiZyoFmcsxqNYzbnWRvWh9H8SDYMRCE2x/Z/1+qucNNLTtRl3Wf6LWWKxbo9uCVtHTzb7P8ASugZfyFJWGhZPLQUYU9r0rsjgxVsJbLZyiF/0sozaeMTXPyC1mL9WmdhlZsozEdxMSR4VB8V6dYHDYj5NfvFLvYkdW5UdZGXM4UqAZ3JqyioAzvcPtFSDbQggKRlEEDYERsNI7q6sYG2sRbQEEkQoEFtCRppIpwzAbmPOuqAaLwyyEZBathGMsoRcpPisQaTbg9nrbN4IA9lHS2V0AW5lzDKNCOyPL1p/RQCF3B22ZXa2hdfdYqCw8jEihcHbBkIgIJacomW3MxueZ50vVcPTjBDF/I+tPXZxbjI2TOROTrIy5o5T4b0BIY3gOHuWnstaQW7hBYKAkkGQZWDMjepOiigCiiigCiiigPK8mva4JoAY1HcV4taw9s3LrhVHMnfwHeadYm6FBJIGm52rGOmvHDexpCmbdkEAcpOkgEbm5AnkEkb61nPai8I7n8C3L06w7Eu+dezILKFBE/RBbMdfD4VL4XjFu7bz23V1JiQdjpoRuDrsay/E8S6zs+9tlAH0iYGWNhqTPP4U86C4e+t+6zBuollE7EqTBA8NRPiaw78vk3wjzg1bB3BECnV1ZXWoawdRUjcvSpHdV8lLK8S4GdlZcRy/wA6lLNQYxRUggf0oQ+RTN+FTVtpiOdY7OZkW8nrHtUlf1yr/aPkDoD6/Ya9uvA250hg7xYvmXKQQI71iQdQP0j8K7aaClZyZ7HiPA9awHUhxImfhqPrrPumFlUvW8kmQSRMzBRRrvtmHrWg3mhKpPSe2RetPAOVX32MZY+2va06TuTx0M8m1B/Ei+NYs2LaO2mZ1STyUzJ85ip/BQRKkkAZifPvjlVP45hMRfsk3SiroVRQSwM6azryqWsYYWbFkZ4XKDrrmLgdoju5c/trZrL1VXFJZbZSmve32SHHGbKPlLDQMDp46CPjVk6LWT1IQmWzsWPedNY5SI0qsYlVusUV/dys53BdAD+A05zVp6OX/m7rQRNwgadyqOz66elZ7JKyqMsF17snEl8Rc5DloPvNdYNtfSmVwRJPL7eQ++vMJe+cRe9CZ/jv+41gttcOEslksmR+1LEgYziVmGzXrfDwrR2Fy3AfnH2QdxNWe57Tb64m8rWLXydL2NsKQ7ddnwdrrSWEZcrdkCNRJ7ta97Tj89xif6rh394KjcNdw9vHYzrLHX4g47ip6s3XXLbWyWB6tdCLgNxc2+mkwKugSXTHpPxDF8NuC9hrKIfkV4XFNzKyX2V0VcwgupyBtY1Pdrar/TfH2cSlvEYWyto37WGZ1NyWuXbbPmtFgA1sFSO/Tx0zxsXbbAcQGHZ/ky2uF3OrN1rqWXdwXUFjpB7J293wp7xzidnEcTzrfNxjxPCdSvWMVNk2SSyW5yxnK9qPpeNSCzp7UcQbPWdTan+TPlsS0Z/lBs5d/dyie+afP0z4nBtjB2uu65lz/OnDi2trrcxfLJ/RnQTWXYLFo+FuBHVjb4EUcA+63y3NB7jDKfUVpntSxCgcNW9da1YY3esIuNbBK2CUllI+lHxoC89FeL/K8Hh8SVyG7bVysyATuAe6azS3YtDiVy1jPlFlm4umJw7dUequsEAVesIjta7Va/ZXxW0cDhMMHHXLhUuFIMhCSAZiN/Gqbxvjr3+IWsNduBns8ctdVbgBlshCZgAErJ94zQD+77TcbbS697CW7f8A2a5iLKNnFwLbvrai8rAQSCWBHh30/tdNuIOr20wtg4lcYMOSGuNYVTb6zM7Bc3cs6DWsoXELcw91zda5ebh+JN7NcZyrfLFCiGPZlApgbzNWrit9Fv3hdutasNxdRdZbht9kYaRLqQRrQGt9C+OHG4KxiioQ3VJKgyAQSpg90rU3Wf8Asd4tZ/k/B4XOOv8Ak73urgz1fXOuaYj3tN5rQKAKKKKA5Y03e5St86VBcZx/V2yeew/jwEmobUU5PogouTSRE4zjme4ytKoDpKmO4FzECTqB5HnpmXHOHucWwUE5n3G5BardisUjfNPmJOs8pUZ8pMzJiTRg7yFoiDvO5nnrvtGvpWTTxnqVKXTyNepvhpdteOvkd8D4DbsKWRYdt2aTAPIbEfUdak+HIpfQzCgTofrH40zxLOBmzxlBkgQSNN9Y08udK8LxBLkZp2ObvBnf1B+qub0dtfvzO1Gtptl4cOGWRU2APL4UreKhYBmmVq6ddKMTjrdlC918o7tKslnoXmsPLG2FxCv19rYhuyTprlUzPeGH2V5/0xwdo9XdvorroV3Kk8mAGh1qDx/EsPdfOivGYFuz82xggE+RjXYwKZXrGFufOLYtLcPvOFEnbWSu+g84qltXhy99Pk5JKxNxZbT0ywf0b2fvyI7x55VMeVL8G4smId2SRAAhtCQDuBvz5gHWqHiMAO0FXtqAQGlfeBjMJ+/u22ETwfHlXzW3ZCGIJAgyJBGs85EVpprjH3kZbG/ym1AZiByqk9OOLtaxFm0lrOCCxM68l0nTnJ9KleAdIushbg7Z2P6XeI5N4c6p3TPFJimtsq3Lby65mEAhdRpuDLneNJ9PU0UFKxN9DNbwiYtYolAQsTrmJBA8gN9fEV7dwQYBVO41IAE8tuQ8KqXD8LcQEWnhRvI00nbu8td66fG32+ncVeeQwTM+UV6Dp5ymcdxdOjOCTD9cMwLGSOUBVBOveZ+o+NWDD40BOsZgoVdTyU90fpaxHfVR4FgmQFrbSoBzA6kg75tZ9anOPsVElGdc2oXbUKBoDOjAGYJ1rwNfJQm7U89DVVFyW3Bz/La4kXLdlLoyiJZcoMmCVJMsYkzEHSDUnwi6D1Y1DZbfZaA8DPBYeOutZn0n4bdsqFwxZULKJUgwRmUi685ivbmSGHlTTobYv2MYqKUQq6lw5AUWwQCbea5JBBgaHQKa5VXQslvTfK4S5/s1vScZ3LHy/Y3V8MjSWRTMTKgzG098ULhUDlwi5yILZRmI7i28V2riu60GQQtYO2qlVRFVtwFABnvAGteLgbYIItpIiDlE9nbWOXKnFFANlwFoTFu2J0PZGsmddO/WlL2HRgAyqwBkAgGD3idjStFAMrfCrS3hfVALgtdVI0GTMGjKNNxvS5wqZ8+Rc8RmyjNH629LUUA3+QWtfm01meyNZMmdNZOtevg7Z3RDJDaqNxsdt/Gl6KAStYZFMqiggRIAGkzHlOsUrRRQBRRRQCGKPZNUzpbYZhbcCVRjm8jpt3QTVxxh0qA4yewB3uv1S33UlUrYOD7hXeFLf5FCw1ssoZiJ7RP6zHUz4CV8iacYdVuJNtoIb3vHn56RUhetEe4mYmQFjSf9o91MLfCWsquisRAhCQfgd/jW2qqNcUkeTbc7ZNv4/XkcvbuaSwyD3tTJCzv5j+NK5fiFuw2d2CjIIB820geFLt2lygGTGhBBiddD4TVA6b2rhbrkOdM0FdCAYA1A05A+tQ1XZLw5Sxk06TdXLxYrOPl5FjxnTi60rh7ZjvIgn7/WoXF2brDrLzlmnaZgeH4Uv0bxFprahivWESY2nnlmpDFWFGgHa9TWyvT11flRe3UWWfmZH8PvKNrZcxuPHvJNN+K8RxFgs6WetsntMswyDTfUlxuZ3pwmHuJL7DfKYn07qU4fxQXHygb7g/hP21Go00Lo4kKr51vMWS3DMb1ha5AyuFyhQAggd/M691ecQwZJzqADIzae8Nt+/amHD+EPauRZzEbokTl3lVA5cx3bTV5wvR++4GcLbHMtqfRR95FeTKpwe1mpT3clSS3pmGvIidjp9dSeCwT4lMpQleTEwAf1u/fUSa44iwtXnhBkTd7lt4ZhpJAhcsAAa7DepHA9JGI/nMP5AR8BnEVgs/EPAniKeV8ODYtHOcci+B6EFJIvmY90pK+uon6qbJ0SxSNmGLUt3GwsDy1MelTa8eaAcqnxEj8aeW+MkAFrZP6na+2DXCf4nK/iUn9/IRonT0ivkn/JBdRxFQc4w1y3GuXMjwdzqImJ5006a8SOZ1K3Ldq3lbrVAKnsjsQYhsxER9lSPF+kBdGFt1RiQqg76kTPpPgKiMdwe7i7d9XuL1qBHtBpCkgy0qumUgKs7+lb9FWpx3Ppk4X6jbLG1bsdiGwKEWLVy91oD3WuIzDO7u8hFIAEKR7sbDl3yVno1dvMi3CjFAbOIbVWyOqsVsxKwQ0ZgAd4NGP4QcYmFS91iGzA6u2hJBAAzZwCJ0gEwIk6VasGowoYu2YmAABrAgKAPD6yxjkK1VUQpm7F+Z5Mni2WRVb/AConcViltLJEkmFUe8x7hP2nYamk+BX3dXNwgsHI7OwBVWgczGaJ5xUHdxFwsbrKAYiWYAKpjQEnQnmY+yprgOKV1MCCWZoPMExKnmum9VkkuO52RK0UUVUBRRUN0k42MPbbKVN2BlQneTExzjU+lCspKKyyZrlWB2O2hqr9H+mdq8h63LauKYyltG3jLPltVdHH7mHxS3G9y7/OLy3Oo8RPw0rNdqY1OKff6CMlJZRplFR+L4xatgEmSQCANTB7+6mV3pPbQZmUhe+R9lXlqK4vDZYnaKb4DFi6iuoIDCQDoY8RypxXVPKygFFFFSBtjEkTIEd9Q+JtBxuGEyGUyJHcRpUJ07xZ6wgjOlm11uSYkkkSw3IH3004Nh+rClLnbhesBMIdg0LtH1/7p5rUqE9rOj07lByFxiC2qghZIBnQ6kTH8etcXL4XcHzH+tQdrE3lLBCsB27DCYBYmMwI2mBodBS9zHXgJKW48yfuFesotngOSTHZxWS6xgkMFgiIEDbfeZNV3pHjk6u4mU5n7SrKggzud41k+Oop71pYFicvdA0FK4jCW8QpVwA2WMwUZ1J2PiNPWPCsz/DoeL4rbz1N1X4nJV+FhYKRhMC2XMjKrrsP0iO4zoZ9KmOBceZnC3beVxAI5MTt5SPsNcPwx7JKOC3MldRH6Q7hFSq2gQpGsEQ30hB2PoY9a9Pdkoh/ibKFBcYqqSAWY6AnaRufhUx0b4TgCTcF+1cZtDlIUevP7KiP5N63D35JUq+cQdCBbEq3gYP1VVMcMMglrSTqOygE6T+HxrytVq7IS2roelp9LGcd2TeMElpRFvIB/skU7y1gvDuA27qC4mH03lUEjzIGh9af4K2LMhGv250jOw+HaEelef7V3aZq9ifZo1q9h1I90amfhoK9OCtssMoNZxa4heG2KvAdxBf63zVJfy9iEA+etkf7dtgfWCBUrUwD0lifBbL/AEcwx16lJ8BFFro9YjQONI0uOPh2tKq13pXiYGQWLngoI+B6w/ZSlvprfQDrMG5/Uf7Myj7aO2uXX6jwr49M/MdcY6MLaVThkdmzS5zZmIjaWPwA7zUnwvhkOXIIGSApBEFoLb6xI7hvUVb9oCZofD4hNOaqf91jUhgem2FullDOrDk6EfDTXblWhXLbtTMk9PJz8SSeSbtgL3ACqx12e69x9IZlUfohdJ8z+PjMrdxwZjEQNvGoDFKetyLHzhzKTsP0p8on1rRVDDzIrLyPOI8WVrqYeJNy27a7BEyg/wBoswHkDTHhXFLmGudWe1bRpA3IU7lT4gmRtPiKQ49gLg4nhupUlLeGZXPeLhOs9+ZZqK43i1JYDl2BB1k8jPKT9Zrx9SpT1G9PCS6/BC1utLCy3/JquJ6Q4dCoa6stGgMkSJlgNhFOuG8Qt30z2mzLJEwRqPA61hJxHY1lOyTmkyMs6Hk0a/51dPZjjUVsR2zoinJvrJ2O0mQK2Rnk412SlLD/APDR8RiFQSx8hzNZt04W5cxAmEVrcISJbaSfORzkbR3m/wCCw5b5y5udQOQHL+PvJr3ifDLd4dtQWAOUnlV8ZOlkN8cGI4zD9QmZs384CMuo9Z1BMeX3vbWPz2Ea4QXM5cxgyeX1Cpbpf0YvWETLfLy+YiBmgHXcHTWqtixmLMvZ90MGEtpO3duKyzjFLEVnHmZpLbL35Yz5L/nBZMLj7gtsCFZgQDJJiYAJ0E91Nr7MxGYlm2A5eg5CmdmzbvG311xrKh11UxJkASJ7Q131jwrUuEdErNlg+rtyJ2rm9DCdm/PHkdqJOUORx0W4cbNhQ05m1M1M0UVvOwUUUUBX+k/BDeh0jOogg6B1OuUkeOoqsfyU6o+lwEKsKwMBS0HtbHQRHdFaKRSF7Cq4KsJBEEVz8OO9S8iznJwcOzRneI4ajy5zBoOoMa85jx1pmvCiNVuMO9W1DfhV5fo4onKzeTGfr3psOj9wfSU+AkfbNelG+J5U9HLsUxOHXBMiY1kc/Ib+lOVw5C5+a/WOYP8AG8VZf+jt8/0lsa/omY85+6pDhnRxbernOfqHpVp6lYKV6KWeSp4fhFy8OsCMu0NMHT+IpC30SvAEqusQADG5mYmPDcDw0rTktgAAAADYV7FZvaJZ4PSVUUsFCwWE6tL6NqQNf2D4nvrLeJYVWuoCTGcxG+iAj7K2XiVqHxA5vt4/Nr9lZdxXCZbyxyI/u3rNqnlpm3ScJo2LhVhLFpLVtTt7o39eQHifrNSC22I7ZH6o29Tz+qvcGBlBAAkA/HvpZzpUtmfuMcThUO6Kf7Irh+F2THzafCPspa+0ETTTG8Rj3fj+FV2ryLqTXRjbjXDcOEjqwW2Gp089agBw4AQrEDTTl8BFSeLvFqY4zFFIgCTrrVJwgllo6V2WdEyN4hhTmYmJAkEajbuM6+pqu4u51gkxJnUaRExoN4MVcludYyhiF5ZqpXGukFrDC7bWzcK53XrDkymHKkznnfaY5V5cbG7M18rPH2z1eFXizh4++he+HYhWEjTKus+FFzDB4JB11EbiNo8fvqrdFOPJfvpYyP22YBolTkQP2yCcsSZG4OUGJirFwDpPZvojdW6Hq+sYnKyBAoLOtxGIZQxyQO0GmQINfQuxuOH1PCklu4IvF3sUxyo/VgCNDlcgH6TKPPaojGW2w+Z7+U2yIGUSxO5mdT/makLnEsNdZuoTE27gKlmtheqKurOLgzsMy5FmQJM6TvTXhdtbpZnTEPdCZgL2SFQhTnlXK6FgMokzuK8uGnsjY5OeSlkVKPJAY+5axLWbVm4wWDmUCFAkQDI85Aq69A71lLi4cIqySdNSx10Y8gBpHiarPFeGdoNbQ5iGBg5dY0J8dDTnolaQ4qyHuMuVtW2lgIAJG0sa7qXv4x/ZlrljbiXXt3/f/ZtlFR7m5a7RbPb+lOjKO8HmO8H07jIV2NpEcY6N4fEsGvoWgRGYgR4wRPrVO437PFD2hauRa6wSjatoCQM+5BIjXaa0ikMbaLLp7wIZfNSCPjEetRhDCKaOiWDJ+atuXP0XJhNZ2Osj1A+28AVxYuhlDDY/HyPiDpSlSAooooBu1/5xU71JPhBEffTimOFOa678gAg9NT9f3U+oDyikcRcKjSPWoDF8cvqeytr1zfjQlLJZaKpN7pRihslj1z/jUXjOlOMbTJh/Q3B99Rkv4b+2aVRWOXcfim36seTv+FNbhxB3YDyd/wAKjcdI6fPdfT1NtorCXwV4/wBI371/wrkcPvf1rfvW/Co3/AutL/kvp6m34y32HIHaKMPHY6VknEcG5u2zlYAvr5BANfrqOHDr39Y37xvy12vCLh3c/tn8tc5pzOsK4V9Zfx6my4SQqfqr9lK4i8FEn4c6yTDcCY73bnpc/wCWpG10VVt7t79v/lq6z5HHwa+u76f2XDF4uWE8tYpkSWbWobD9CknW7e/bH5am8H0KtDXrL37Q/LVjm1Fdzy5bpG+maARPnT250UQbXH+I/LSlno0oM52Pr/lTBThdGVzFXNTlAESBp3d9QWAuXyFUDMpd9d2AU7VpQ4Ckyd++uPki4dYUAxJ+NYpaKMm2+5thrXFKKEOh9hltkvptE/X6VJ4vDoH6wKodgFZwBmIWSAW3IGZoHKT31W8R0wNskC0p9TUXjfaG3Owpj/aP4VshiCSM0q5zbkkaDhdqj7fAwCdRDKqnsjMyrOVWaJYDM3vSNTprWa4z2mvECzHlcI+6q7xPpteuRDXk39283h5VMprJeGksfHp6lp6V8GxVq5bS0hyG5CuCCXP0RHLSZ8qluA9Abqur32QG2ZVVkqzaa3Adxp4Gsufjt5om/iNNvnX08u1SZ4rf/wDVYv8AfP8AnrnvWcnSP4TNcpfx6n0PiLV64MjBVBjMQd47tZ9IqTr5nHFr/wD6rFfvX/PXp43fH/mMR+9f89T4iOv/AMyzu/49T6Xor5mHSC//AF+I/fP+an2F4ldffEYkf/2f81T4hT2H/L7+Zv8AetsjF7YzA6sn3r4945+HNXD4tH2Ov6J0YeYOtYjYs3G/83ix5Xm/NUjhOj5uEZsXjD53SftqVI5T0u3rI2J3AEkgDx0pnexBfs258W2jy7vP4d4qnDegqxm+V4qfF6mLPRfKIGJvx+tU8nDbH9X0JzD2QihRypWozDcIyf011vNqe9R/tN8asUeD/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xQTEhQUEhQVFhUWFRgXGRcYGB8aFxwcGBwYHB8gFxcdHSggHBwlGxgYIjEhJikrLi4uGx8zODMsNygtLisBCgoKDg0OGxAQGzIkHyQtNzQsLC0sNCwsLCwvLiwsLCwsLCwtLCwsLCwsLCwsLCwsLCw0LCwsLCwsLCwsLCwsLP/AABEIAL4BCgMBIgACEQEDEQH/xAAcAAABBQEBAQAAAAAAAAAAAAAAAwQFBgcCAQj/xABPEAACAQIEAgcDCAUJBAoDAAABAhEAAwQSITEFQQYTIlFhcYEHMpEUI0KhscHR0lJykpPwFTNDU4Kz0+HxYrLC4hYXJCU0RFRzdIU1NoP/xAAaAQEAAwEBAQAAAAAAAAAAAAAAAQIEAwUG/8QAMREAAgIBAwIDBgYDAQEAAAAAAAECAxEEEiExQRNR0RQiYZGh8AUyUoGx4WJxwfEV/9oADAMBAAIRAxEAPwDW+IjF/wBB1P8Abn7qhri8Y5HB+ub8Kt9FRgup47Iot63x0ggHAeuf8KgeIdFOMXjNz5CfJnH/AA1rFFRtLq5rokYs3s24gdxhPR2/JST+yvGndcP+8b8lbdRUbEdVrLF9/wBmHf8AVNjO7D/vD/h10PZVjRyw/wC8P+HW30U8NErXWrp/31MS/wCq7H8vk37Z/wAOurfsvx3P5N+2f8Otrop4cQ9fc+/1fqZDZ9l9/wCmLPo5/JTtPZb+kqftn8tanRTYir1tz6y+rM8wXswsD30+FxvwqcsdBMIuyt+1Vnoq21HJ32fqfzIJOimGX6LftU4w2Ft22yqpgc5p5jPojvNLKABpH8d9R/oq5SfVje3jQTGx5d1R/Eb2NH8xbst+sT+YUrjrSjtKR6U4weOzQpGvfU9Sq4K7cxfGOVjCfE/4lNMRiuOEQMPg/i3+LV7opgv4i/Svv9zJMdwLjV0y1qwP1bhH/HTJuhnFjuq+l3/nraKKjadI6mS6JfX1MSboDxM9/pe/564Hs94n3t++H563Cio2Iv7ZLyX19TEh0B4n4/vR+evf+gnFPD96PzVtlFPDRPttn3n1MWt9BOJ84/ej8ae2egOM+kWHldWtcopsRHtln3n1MtT2eX+b3vS8PwqSwPs9A9+7iPS6D/w1oFFTtRzlqJvuVq10LsrtdxB83X8lOU6M2x/SXv2h+Wpyipwijtm+rGuGwKpsWPmadUUVJzCiiigCiiigCiiigE70x2d6jTi2IKmQRt6cjUjftTsYI2P41EYicxkQaEol8NezKDStRGFJEAH3j/rUvQNYCiiihAUUUUAzvXPnFHd+H+ddXsqgnvpHiNqCHHka8LCJMT466VVlkeYvKF7I96o9WKnuIrq7qTG1cWrZJgCaskQyw2zoOeldUnYthQAKUoQFFV3i/TfBYbELhr97JdbJpkcgZzC5nClVk958TAqxUAUUUUAUUU24jjksWrl662W3bQu7QTCqJJgAk6d1AOaKiOjfSXDY621zCXOsRWyE5GSGgGIdQdmBnxqXoAoqI4x0kw2FbLfuZG6p70ZWbsW4zHsqdpGm9LcK43YxDXFsvmNrIHGVhGdQ6+8BMqQdKAkaKKKAKKKKA8ooooAmiiigCiiigCmuOw2cabinVeE0BB23ytPMVMYe+GEioziicwNddaY4LFsreB0ipwMllzUm+KQaFgPMx9tVDiHSMl+rtgsoaGacokROsbfjSlrjFu2dVy69reNu+IOvKfwrLPUxUtq5OyoljJcA1E1CPihbAa3GTN2hOmU81HIjf0PfUvbea7Vz3rJyksHbqCCDSNzDqQARsInnS9eEVZogjXwpGg513bsMp7MTEa+U0/ivG3H8fxvRZJOEuHYgenp+NKzSBPbjvAPwn/KhR2zryFSQYx7Rf/E8X/8Aq/8Afqyj2h4r5ReX5Gr2LWIxmHzW2Y3M2GTOJXLAzSo33JjbWq+0nEKuM4nbZgLl3+TerQntPlfXINzHhVm6PX2TBdIHtsQ647iBVlOoItrBB5EGgErXtJxmUrcwllb5uYIKnWMFy4wMVDysqywoOh3OmmtkwfS27/Jd7G37GS7ZW9NqSFJtEgQSJytA1isg4NcRntsl1rpa9wUuzXDcPWHOXUsSSIeRl5bVtPtJH/dWO/8AjXP900BVLXtGxZi0cNY+UHE4ezHWMLRGJstdU5ssggAA6Hen+I6QnH9HcRimQIbmFxEqDIBTrEMHuOWfWqLwZsP12FGGDMF4lgA143jdFxjhrpMSOzkJKxJ2G0VP9FP/ANRuf/Gxn95eoBTAdPLtnh2AXB4ZrpXCHrXurct21GFw6O0Nl1zCQrbEjxrq57UcSzDqcLZKH5CO3dYNmxtvMo0QiAwILdwGmukD0yxUYLgtt7z2rT8Lvlgtw21Z1wls2w0EZpcgQd8xHOorhew/93o//cvQFp6QdNbuJwN61ds20a5hceHKsTDYZgnYJHumedSmF6Z4lV6jDYa3cuJcw9hWYsEhsOLhe6VBiNFHnVFxZ+bu/wDscZ/vVp1iMQFvMty89my+Owguutw2uyMFIlwRAmgNi6G8c+W4KxismQ3VJKzMEEqYPdINTVUz2O//AIfB/qP/AHlyrnQBRRRQHlFFFAFFFFAFclq6NIOalAGuUibhqj9N+nZwz9ThwrOD22bUKYnKoHvNG/IaDyqae0HFgg5511UquvwAgbbfXVZWKLwWVbaya5ipy771E3VIErvqBSXRXpOmMtk6C4hh1HLuPkae8SxAAZjIAEnvgc66Raaz2KvK4M8xXEio7GrDWQBE6yfQ79+njMx0dwwcZ75E3F1U6aHWPMchyprwzDB2e6ki21wkBhy1mIO2Yn4CpK/gww1UkjYKSD8ARI8K8WUoxltPXjW3HcWEopCJn8ACdSOcjnoJnvqcw7CKrHBsMM73QDJ0Mz4DQHaQoqwWOVepRH3M+Z5d3E8eRIUV4pr2rlArk7+ldVxcMa91AIB5Zj3CP49a6T3j5gfAGksMOz5sPq1/GlbR182ahIlew1prgd7dtmSMrsoLLz0YiRvypzbw6DNlVRmJZoAGYnct3k99VniHTbAWMScPfvZLuZdDbfL24y5nC5QPM1aQdalkDW1wqwui2bQggiEUartsOU6d1O2UEEESDoQa9qCwvS/CXLtuyl0m5du37SDI4l8OAbgkrAygjU6HlNQCSscMsoAqWbSgNnAVFADfpAAaN40quEQJ1YRAkEZAoywd+ztrS1FANr2AtOFVrdtgnugoCF0jsgjTTTSvBw6z/VW/o/QH0NF5fRG3dUXj+mGEsvet3LpDWGsrcGRzBv8A83qFgz4THOKnqAanh1n+qt/S+gv0ve5c+ffQ/DbJEG1bIJDaop1XQHbcDY8qdUUAnYsqihUUKo2CgADyApSiigCiiigPKKKKAKKK4uNQHjtFNrjUoz6VR/aXx67h0tpZZVN3MpY6sNB7o8ZOvKKltRWWQlueDI+Kqeve4TLXGZz/AGiTAPPU/CKuPRrohly3cXpqCtuJk6Qbh+GlMehfCyb4cg9Xk0cro0FDCzpIIj41ouMdVAYiSDpq0euUH6wa8uyx9D1K61jInwHhFv5Xcu28qqtpbbKq5ZbM3PaAFjTuHdVmZFKsoUaiNtD599R3A7GVCdsxJ3J7+/l4fjUknOuMrpcRTM9kVubKvdsZCVghZIHh4eY5/wCdINaLOtsqGLSVMxsJPl51bHw6tMgajXTu2pPDcPtWiWCjMfpbnyneuWFnJo9qajjudYbhiLbAWA8e+BrPn3eFK2m2P8aaUqr7eNJcyO4z+0Sftn4V6mksz7p51nPI+tvTDG8RYNlQKe8k7fUdfClkMSTyFUjhfFmdiETMA+pLD4eMaepq+pscMYL0w3FvHEnUDOqnQTlOvop356fbTq9eDICDIbnVXvW7rMTnEFTKxoO6CfEb1K8Ed2tp1gAJYkAfokyPqj0iqae5zeGXtq2rJL21jKO4E/x9dczATyJ+qlDqW8gP4+Nc3R2lFa0ZzBvaRiQMVxGzBzXkwIUx2AVuA9t9kHiat7e0m+MTeX5Pa6lb2NsI2dusz4O0bpLLEZW7I0M6nu1q3tQdBi+JWgwFy6mAFu39JyHBIUc43phZewuKxquhbEti+LR86wFpBh2YN1OzZu2Mxj3ecUbBdbHtNxZs3C2GsC7lwT2gHYoRjDp1mkggd3fzjWM6NdLrmBQq9pGN3GcVuXAGPZbD2xdi20agtIkjblVfe6FtZmMKuG4GxJ2AEEk+FJX3F0IyMGD3+PMuXWQcPMjvmRUAvVj2kY02lz4S0Lt58Gthsz9SwxilhnYrMoAs5Z1bw1uPQ3pE2MwaX7qrbfNcRlUkrNt2QlSRMHLPrWQ4zj1rFYLA4ZiBYwtzhQu31uRHWW2FwEgfNlCrCZ0I5Vf/AGaY/CNhrNm180XN97doubhZUuurOHK6gkE+tRyTwUjpxcnGcUI/ruF1YsN7SL4xbW7li31Iv42yGV26wnBpn1UggSMo9TtGte6dui4/iNosA9y9wvq1J7T5feyjnE8qaun/AGvKNf8AvLjoA5/+HT/KmCcmldAOmN/GXGt4izatk4ezibZtszDJezQHzD3hA20q71jPsq4tgcMC+aIweFF6+brXB1lwkC1kg5IYHQVs1SVCiiigCiiigPKKKKA8Jri5XZrg1KBzl0rPem3Rs4rE22FwqoQo8CTEzC8pOuvLx2q78SxOUQvvHQUyu2cqae9O9cbpcbTRRWsqTIdsEFRVtKB1a5VXvUAaA9+mnr31zlYm2yNCMVDDcnNoIJ2/zqbtYcOkjRht51HY/DshWB2XdSY+i0yfQ6nznvrFKHOTarE3tH1zGqtpmj3Bt9gHnEU6w7GBO8CY2nnUJiMKWZY2zAkd8aj4HX0qewtvL41ksjizBwtjGK4HJEVy6zXt01y1wBSSYAEnyFXaTeDOR4lsSF5JbmPFj+AHxp8toh2YnQnbyAjy5/GoVTcS8t1gSLuXT9Ank3pEeM+Fd8f46ttCBBYZdPE6jQctJPgDXfTRlGzbjl9PiWnhrPYkr+OW3/OgqOZ95Y8Y1+qqt0fwItKdzmdjJETrCmDtIANNsTda9lLuxJ11gQP1Rp/pTrB4x1UqUL5RAI+oGa9LV6G2UE1y11Kae+EW8jq7kZ/ndEDa+MA6mNwBOvKfCas2GXWe4fZ/r9VZXxS7ctsrFiZyoFmcsxqNYzbnWRvWh9H8SDYMRCE2x/Z/1+qucNNLTtRl3Wf6LWWKxbo9uCVtHTzb7P8ASugZfyFJWGhZPLQUYU9r0rsjgxVsJbLZyiF/0sozaeMTXPyC1mL9WmdhlZsozEdxMSR4VB8V6dYHDYj5NfvFLvYkdW5UdZGXM4UqAZ3JqyioAzvcPtFSDbQggKRlEEDYERsNI7q6sYG2sRbQEEkQoEFtCRppIpwzAbmPOuqAaLwyyEZBathGMsoRcpPisQaTbg9nrbN4IA9lHS2V0AW5lzDKNCOyPL1p/RQCF3B22ZXa2hdfdYqCw8jEihcHbBkIgIJacomW3MxueZ50vVcPTjBDF/I+tPXZxbjI2TOROTrIy5o5T4b0BIY3gOHuWnstaQW7hBYKAkkGQZWDMjepOiigCiiigCiiigPK8mva4JoAY1HcV4taw9s3LrhVHMnfwHeadYm6FBJIGm52rGOmvHDexpCmbdkEAcpOkgEbm5AnkEkb61nPai8I7n8C3L06w7Eu+dezILKFBE/RBbMdfD4VL4XjFu7bz23V1JiQdjpoRuDrsay/E8S6zs+9tlAH0iYGWNhqTPP4U86C4e+t+6zBuollE7EqTBA8NRPiaw78vk3wjzg1bB3BECnV1ZXWoawdRUjcvSpHdV8lLK8S4GdlZcRy/wA6lLNQYxRUggf0oQ+RTN+FTVtpiOdY7OZkW8nrHtUlf1yr/aPkDoD6/Ya9uvA250hg7xYvmXKQQI71iQdQP0j8K7aaClZyZ7HiPA9awHUhxImfhqPrrPumFlUvW8kmQSRMzBRRrvtmHrWg3mhKpPSe2RetPAOVX32MZY+2va06TuTx0M8m1B/Ei+NYs2LaO2mZ1STyUzJ85ip/BQRKkkAZifPvjlVP45hMRfsk3SiroVRQSwM6azryqWsYYWbFkZ4XKDrrmLgdoju5c/trZrL1VXFJZbZSmve32SHHGbKPlLDQMDp46CPjVk6LWT1IQmWzsWPedNY5SI0qsYlVusUV/dys53BdAD+A05zVp6OX/m7rQRNwgadyqOz66elZ7JKyqMsF17snEl8Rc5DloPvNdYNtfSmVwRJPL7eQ++vMJe+cRe9CZ/jv+41gttcOEslksmR+1LEgYziVmGzXrfDwrR2Fy3AfnH2QdxNWe57Tb64m8rWLXydL2NsKQ7ddnwdrrSWEZcrdkCNRJ7ta97Tj89xif6rh394KjcNdw9vHYzrLHX4g47ip6s3XXLbWyWB6tdCLgNxc2+mkwKugSXTHpPxDF8NuC9hrKIfkV4XFNzKyX2V0VcwgupyBtY1Pdrar/TfH2cSlvEYWyto37WGZ1NyWuXbbPmtFgA1sFSO/Tx0zxsXbbAcQGHZ/ky2uF3OrN1rqWXdwXUFjpB7J293wp7xzidnEcTzrfNxjxPCdSvWMVNk2SSyW5yxnK9qPpeNSCzp7UcQbPWdTan+TPlsS0Z/lBs5d/dyie+afP0z4nBtjB2uu65lz/OnDi2trrcxfLJ/RnQTWXYLFo+FuBHVjb4EUcA+63y3NB7jDKfUVpntSxCgcNW9da1YY3esIuNbBK2CUllI+lHxoC89FeL/K8Hh8SVyG7bVysyATuAe6azS3YtDiVy1jPlFlm4umJw7dUequsEAVesIjta7Va/ZXxW0cDhMMHHXLhUuFIMhCSAZiN/Gqbxvjr3+IWsNduBns8ctdVbgBlshCZgAErJ94zQD+77TcbbS697CW7f8A2a5iLKNnFwLbvrai8rAQSCWBHh30/tdNuIOr20wtg4lcYMOSGuNYVTb6zM7Bc3cs6DWsoXELcw91zda5ebh+JN7NcZyrfLFCiGPZlApgbzNWrit9Fv3hdutasNxdRdZbht9kYaRLqQRrQGt9C+OHG4KxiioQ3VJKgyAQSpg90rU3Wf8Asd4tZ/k/B4XOOv8Ak73urgz1fXOuaYj3tN5rQKAKKKKA5Y03e5St86VBcZx/V2yeew/jwEmobUU5PogouTSRE4zjme4ytKoDpKmO4FzECTqB5HnpmXHOHucWwUE5n3G5BardisUjfNPmJOs8pUZ8pMzJiTRg7yFoiDvO5nnrvtGvpWTTxnqVKXTyNepvhpdteOvkd8D4DbsKWRYdt2aTAPIbEfUdak+HIpfQzCgTofrH40zxLOBmzxlBkgQSNN9Y08udK8LxBLkZp2ObvBnf1B+qub0dtfvzO1Gtptl4cOGWRU2APL4UreKhYBmmVq6ddKMTjrdlC918o7tKslnoXmsPLG2FxCv19rYhuyTprlUzPeGH2V5/0xwdo9XdvorroV3Kk8mAGh1qDx/EsPdfOivGYFuz82xggE+RjXYwKZXrGFufOLYtLcPvOFEnbWSu+g84qltXhy99Pk5JKxNxZbT0ywf0b2fvyI7x55VMeVL8G4smId2SRAAhtCQDuBvz5gHWqHiMAO0FXtqAQGlfeBjMJ+/u22ETwfHlXzW3ZCGIJAgyJBGs85EVpprjH3kZbG/ym1AZiByqk9OOLtaxFm0lrOCCxM68l0nTnJ9KleAdIushbg7Z2P6XeI5N4c6p3TPFJimtsq3Lby65mEAhdRpuDLneNJ9PU0UFKxN9DNbwiYtYolAQsTrmJBA8gN9fEV7dwQYBVO41IAE8tuQ8KqXD8LcQEWnhRvI00nbu8td66fG32+ncVeeQwTM+UV6Dp5ymcdxdOjOCTD9cMwLGSOUBVBOveZ+o+NWDD40BOsZgoVdTyU90fpaxHfVR4FgmQFrbSoBzA6kg75tZ9anOPsVElGdc2oXbUKBoDOjAGYJ1rwNfJQm7U89DVVFyW3Bz/La4kXLdlLoyiJZcoMmCVJMsYkzEHSDUnwi6D1Y1DZbfZaA8DPBYeOutZn0n4bdsqFwxZULKJUgwRmUi685ivbmSGHlTTobYv2MYqKUQq6lw5AUWwQCbea5JBBgaHQKa5VXQslvTfK4S5/s1vScZ3LHy/Y3V8MjSWRTMTKgzG098ULhUDlwi5yILZRmI7i28V2riu60GQQtYO2qlVRFVtwFABnvAGteLgbYIItpIiDlE9nbWOXKnFFANlwFoTFu2J0PZGsmddO/WlL2HRgAyqwBkAgGD3idjStFAMrfCrS3hfVALgtdVI0GTMGjKNNxvS5wqZ8+Rc8RmyjNH629LUUA3+QWtfm01meyNZMmdNZOtevg7Z3RDJDaqNxsdt/Gl6KAStYZFMqiggRIAGkzHlOsUrRRQBRRRQCGKPZNUzpbYZhbcCVRjm8jpt3QTVxxh0qA4yewB3uv1S33UlUrYOD7hXeFLf5FCw1ssoZiJ7RP6zHUz4CV8iacYdVuJNtoIb3vHn56RUhetEe4mYmQFjSf9o91MLfCWsquisRAhCQfgd/jW2qqNcUkeTbc7ZNv4/XkcvbuaSwyD3tTJCzv5j+NK5fiFuw2d2CjIIB820geFLt2lygGTGhBBiddD4TVA6b2rhbrkOdM0FdCAYA1A05A+tQ1XZLw5Sxk06TdXLxYrOPl5FjxnTi60rh7ZjvIgn7/WoXF2brDrLzlmnaZgeH4Uv0bxFprahivWESY2nnlmpDFWFGgHa9TWyvT11flRe3UWWfmZH8PvKNrZcxuPHvJNN+K8RxFgs6WetsntMswyDTfUlxuZ3pwmHuJL7DfKYn07qU4fxQXHygb7g/hP21Go00Lo4kKr51vMWS3DMb1ha5AyuFyhQAggd/M691ecQwZJzqADIzae8Nt+/amHD+EPauRZzEbokTl3lVA5cx3bTV5wvR++4GcLbHMtqfRR95FeTKpwe1mpT3clSS3pmGvIidjp9dSeCwT4lMpQleTEwAf1u/fUSa44iwtXnhBkTd7lt4ZhpJAhcsAAa7DepHA9JGI/nMP5AR8BnEVgs/EPAniKeV8ODYtHOcci+B6EFJIvmY90pK+uon6qbJ0SxSNmGLUt3GwsDy1MelTa8eaAcqnxEj8aeW+MkAFrZP6na+2DXCf4nK/iUn9/IRonT0ivkn/JBdRxFQc4w1y3GuXMjwdzqImJ5006a8SOZ1K3Ldq3lbrVAKnsjsQYhsxER9lSPF+kBdGFt1RiQqg76kTPpPgKiMdwe7i7d9XuL1qBHtBpCkgy0qumUgKs7+lb9FWpx3Ppk4X6jbLG1bsdiGwKEWLVy91oD3WuIzDO7u8hFIAEKR7sbDl3yVno1dvMi3CjFAbOIbVWyOqsVsxKwQ0ZgAd4NGP4QcYmFS91iGzA6u2hJBAAzZwCJ0gEwIk6VasGowoYu2YmAABrAgKAPD6yxjkK1VUQpm7F+Z5Mni2WRVb/AConcViltLJEkmFUe8x7hP2nYamk+BX3dXNwgsHI7OwBVWgczGaJ5xUHdxFwsbrKAYiWYAKpjQEnQnmY+yprgOKV1MCCWZoPMExKnmum9VkkuO52RK0UUVUBRRUN0k42MPbbKVN2BlQneTExzjU+lCspKKyyZrlWB2O2hqr9H+mdq8h63LauKYyltG3jLPltVdHH7mHxS3G9y7/OLy3Oo8RPw0rNdqY1OKff6CMlJZRplFR+L4xatgEmSQCANTB7+6mV3pPbQZmUhe+R9lXlqK4vDZYnaKb4DFi6iuoIDCQDoY8RypxXVPKygFFFFSBtjEkTIEd9Q+JtBxuGEyGUyJHcRpUJ07xZ6wgjOlm11uSYkkkSw3IH3004Nh+rClLnbhesBMIdg0LtH1/7p5rUqE9rOj07lByFxiC2qghZIBnQ6kTH8etcXL4XcHzH+tQdrE3lLBCsB27DCYBYmMwI2mBodBS9zHXgJKW48yfuFesotngOSTHZxWS6xgkMFgiIEDbfeZNV3pHjk6u4mU5n7SrKggzud41k+Oop71pYFicvdA0FK4jCW8QpVwA2WMwUZ1J2PiNPWPCsz/DoeL4rbz1N1X4nJV+FhYKRhMC2XMjKrrsP0iO4zoZ9KmOBceZnC3beVxAI5MTt5SPsNcPwx7JKOC3MldRH6Q7hFSq2gQpGsEQ30hB2PoY9a9Pdkoh/ibKFBcYqqSAWY6AnaRufhUx0b4TgCTcF+1cZtDlIUevP7KiP5N63D35JUq+cQdCBbEq3gYP1VVMcMMglrSTqOygE6T+HxrytVq7IS2roelp9LGcd2TeMElpRFvIB/skU7y1gvDuA27qC4mH03lUEjzIGh9af4K2LMhGv250jOw+HaEelef7V3aZq9ifZo1q9h1I90amfhoK9OCtssMoNZxa4heG2KvAdxBf63zVJfy9iEA+etkf7dtgfWCBUrUwD0lifBbL/AEcwx16lJ8BFFro9YjQONI0uOPh2tKq13pXiYGQWLngoI+B6w/ZSlvprfQDrMG5/Uf7Myj7aO2uXX6jwr49M/MdcY6MLaVThkdmzS5zZmIjaWPwA7zUnwvhkOXIIGSApBEFoLb6xI7hvUVb9oCZofD4hNOaqf91jUhgem2FullDOrDk6EfDTXblWhXLbtTMk9PJz8SSeSbtgL3ACqx12e69x9IZlUfohdJ8z+PjMrdxwZjEQNvGoDFKetyLHzhzKTsP0p8on1rRVDDzIrLyPOI8WVrqYeJNy27a7BEyg/wBoswHkDTHhXFLmGudWe1bRpA3IU7lT4gmRtPiKQ49gLg4nhupUlLeGZXPeLhOs9+ZZqK43i1JYDl2BB1k8jPKT9Zrx9SpT1G9PCS6/BC1utLCy3/JquJ6Q4dCoa6stGgMkSJlgNhFOuG8Qt30z2mzLJEwRqPA61hJxHY1lOyTmkyMs6Hk0a/51dPZjjUVsR2zoinJvrJ2O0mQK2Rnk412SlLD/APDR8RiFQSx8hzNZt04W5cxAmEVrcISJbaSfORzkbR3m/wCCw5b5y5udQOQHL+PvJr3ifDLd4dtQWAOUnlV8ZOlkN8cGI4zD9QmZs384CMuo9Z1BMeX3vbWPz2Ea4QXM5cxgyeX1Cpbpf0YvWETLfLy+YiBmgHXcHTWqtixmLMvZ90MGEtpO3duKyzjFLEVnHmZpLbL35Yz5L/nBZMLj7gtsCFZgQDJJiYAJ0E91Nr7MxGYlm2A5eg5CmdmzbvG311xrKh11UxJkASJ7Q131jwrUuEdErNlg+rtyJ2rm9DCdm/PHkdqJOUORx0W4cbNhQ05m1M1M0UVvOwUUUUBX+k/BDeh0jOogg6B1OuUkeOoqsfyU6o+lwEKsKwMBS0HtbHQRHdFaKRSF7Cq4KsJBEEVz8OO9S8iznJwcOzRneI4ajy5zBoOoMa85jx1pmvCiNVuMO9W1DfhV5fo4onKzeTGfr3psOj9wfSU+AkfbNelG+J5U9HLsUxOHXBMiY1kc/Ib+lOVw5C5+a/WOYP8AG8VZf+jt8/0lsa/omY85+6pDhnRxbernOfqHpVp6lYKV6KWeSp4fhFy8OsCMu0NMHT+IpC30SvAEqusQADG5mYmPDcDw0rTktgAAAADYV7FZvaJZ4PSVUUsFCwWE6tL6NqQNf2D4nvrLeJYVWuoCTGcxG+iAj7K2XiVqHxA5vt4/Nr9lZdxXCZbyxyI/u3rNqnlpm3ScJo2LhVhLFpLVtTt7o39eQHifrNSC22I7ZH6o29Tz+qvcGBlBAAkA/HvpZzpUtmfuMcThUO6Kf7Irh+F2THzafCPspa+0ETTTG8Rj3fj+FV2ryLqTXRjbjXDcOEjqwW2Gp089agBw4AQrEDTTl8BFSeLvFqY4zFFIgCTrrVJwgllo6V2WdEyN4hhTmYmJAkEajbuM6+pqu4u51gkxJnUaRExoN4MVcludYyhiF5ZqpXGukFrDC7bWzcK53XrDkymHKkznnfaY5V5cbG7M18rPH2z1eFXizh4++he+HYhWEjTKus+FFzDB4JB11EbiNo8fvqrdFOPJfvpYyP22YBolTkQP2yCcsSZG4OUGJirFwDpPZvojdW6Hq+sYnKyBAoLOtxGIZQxyQO0GmQINfQuxuOH1PCklu4IvF3sUxyo/VgCNDlcgH6TKPPaojGW2w+Z7+U2yIGUSxO5mdT/makLnEsNdZuoTE27gKlmtheqKurOLgzsMy5FmQJM6TvTXhdtbpZnTEPdCZgL2SFQhTnlXK6FgMokzuK8uGnsjY5OeSlkVKPJAY+5axLWbVm4wWDmUCFAkQDI85Aq69A71lLi4cIqySdNSx10Y8gBpHiarPFeGdoNbQ5iGBg5dY0J8dDTnolaQ4qyHuMuVtW2lgIAJG0sa7qXv4x/ZlrljbiXXt3/f/ZtlFR7m5a7RbPb+lOjKO8HmO8H07jIV2NpEcY6N4fEsGvoWgRGYgR4wRPrVO437PFD2hauRa6wSjatoCQM+5BIjXaa0ikMbaLLp7wIZfNSCPjEetRhDCKaOiWDJ+atuXP0XJhNZ2Osj1A+28AVxYuhlDDY/HyPiDpSlSAooooBu1/5xU71JPhBEffTimOFOa678gAg9NT9f3U+oDyikcRcKjSPWoDF8cvqeytr1zfjQlLJZaKpN7pRihslj1z/jUXjOlOMbTJh/Q3B99Rkv4b+2aVRWOXcfim36seTv+FNbhxB3YDyd/wAKjcdI6fPdfT1NtorCXwV4/wBI371/wrkcPvf1rfvW/Co3/AutL/kvp6m34y32HIHaKMPHY6VknEcG5u2zlYAvr5BANfrqOHDr39Y37xvy12vCLh3c/tn8tc5pzOsK4V9Zfx6my4SQqfqr9lK4i8FEn4c6yTDcCY73bnpc/wCWpG10VVt7t79v/lq6z5HHwa+u76f2XDF4uWE8tYpkSWbWobD9CknW7e/bH5am8H0KtDXrL37Q/LVjm1Fdzy5bpG+maARPnT250UQbXH+I/LSlno0oM52Pr/lTBThdGVzFXNTlAESBp3d9QWAuXyFUDMpd9d2AU7VpQ4Ckyd++uPki4dYUAxJ+NYpaKMm2+5thrXFKKEOh9hltkvptE/X6VJ4vDoH6wKodgFZwBmIWSAW3IGZoHKT31W8R0wNskC0p9TUXjfaG3Owpj/aP4VshiCSM0q5zbkkaDhdqj7fAwCdRDKqnsjMyrOVWaJYDM3vSNTprWa4z2mvECzHlcI+6q7xPpteuRDXk39283h5VMprJeGksfHp6lp6V8GxVq5bS0hyG5CuCCXP0RHLSZ8qluA9Abqur32QG2ZVVkqzaa3Adxp4Gsufjt5om/iNNvnX08u1SZ4rf/wDVYv8AfP8AnrnvWcnSP4TNcpfx6n0PiLV64MjBVBjMQd47tZ9IqTr5nHFr/wD6rFfvX/PXp43fH/mMR+9f89T4iOv/AMyzu/49T6Xor5mHSC//AF+I/fP+an2F4ldffEYkf/2f81T4hT2H/L7+Zv8AetsjF7YzA6sn3r4945+HNXD4tH2Ov6J0YeYOtYjYs3G/83ix5Xm/NUjhOj5uEZsXjD53SftqVI5T0u3rI2J3AEkgDx0pnexBfs258W2jy7vP4d4qnDegqxm+V4qfF6mLPRfKIGJvx+tU8nDbH9X0JzD2QihRypWozDcIyf011vNqe9R/tN8asUeD/9k="/>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www.padrealex.com/wp-content/uploads/2012/10/orarenfamili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628800"/>
            <a:ext cx="8748588" cy="4957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193946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94920" cy="3312367"/>
          </a:xfrm>
        </p:spPr>
        <p:txBody>
          <a:bodyPr>
            <a:normAutofit fontScale="92500" lnSpcReduction="20000"/>
          </a:bodyPr>
          <a:lstStyle/>
          <a:p>
            <a:pPr marL="0" indent="0" algn="ctr">
              <a:buNone/>
            </a:pPr>
            <a:r>
              <a:rPr lang="es-CO" dirty="0"/>
              <a:t>Cada uno de nosotros ya hemos sido perdonados, nuestra vida y nuestro ser han sido lavados </a:t>
            </a:r>
            <a:r>
              <a:rPr lang="es-CO" dirty="0" smtClean="0"/>
              <a:t>en el bautismo, pero </a:t>
            </a:r>
            <a:r>
              <a:rPr lang="es-CO" dirty="0"/>
              <a:t>el caminar en este mundo tan sucio hace necesario que vuelva al Señor cada día para ser lavado de mis errores</a:t>
            </a:r>
            <a:r>
              <a:rPr lang="es-CO" dirty="0" smtClean="0"/>
              <a:t>.</a:t>
            </a:r>
            <a:endParaRPr lang="es-CO" dirty="0"/>
          </a:p>
          <a:p>
            <a:endParaRPr lang="es-CO" dirty="0"/>
          </a:p>
        </p:txBody>
      </p:sp>
      <p:sp>
        <p:nvSpPr>
          <p:cNvPr id="4" name="3 Rectángulo"/>
          <p:cNvSpPr/>
          <p:nvPr/>
        </p:nvSpPr>
        <p:spPr>
          <a:xfrm>
            <a:off x="971600" y="4005064"/>
            <a:ext cx="6624736" cy="1938992"/>
          </a:xfrm>
          <a:prstGeom prst="rect">
            <a:avLst/>
          </a:prstGeom>
        </p:spPr>
        <p:txBody>
          <a:bodyPr wrap="square">
            <a:spAutoFit/>
          </a:bodyPr>
          <a:lstStyle/>
          <a:p>
            <a:pPr algn="ctr"/>
            <a:r>
              <a:rPr lang="es-CO" sz="2400" i="1" dirty="0">
                <a:solidFill>
                  <a:srgbClr val="FF0000"/>
                </a:solidFill>
              </a:rPr>
              <a:t>Aquí hay otra verdad que trae felicidad: aprender a confesar nuestros pecados a Dios. No olvidemos que permanentemente nos equivocamos. Es más, la Biblia nos habla en </a:t>
            </a:r>
            <a:r>
              <a:rPr lang="es-CO" sz="2400" i="1" dirty="0"/>
              <a:t>1 Juan 1:9 </a:t>
            </a:r>
            <a:r>
              <a:rPr lang="es-CO" sz="2400" i="1" dirty="0">
                <a:solidFill>
                  <a:srgbClr val="FF0000"/>
                </a:solidFill>
              </a:rPr>
              <a:t>que </a:t>
            </a:r>
            <a:r>
              <a:rPr lang="es-CO" sz="2400" i="1" dirty="0" smtClean="0">
                <a:solidFill>
                  <a:srgbClr val="FF0000"/>
                </a:solidFill>
              </a:rPr>
              <a:t>«</a:t>
            </a:r>
            <a:r>
              <a:rPr lang="es-CO" sz="2400" i="1" dirty="0" smtClean="0">
                <a:latin typeface="Agency FB" pitchFamily="34" charset="0"/>
              </a:rPr>
              <a:t>Él </a:t>
            </a:r>
            <a:r>
              <a:rPr lang="es-CO" sz="2400" i="1" dirty="0">
                <a:latin typeface="Agency FB" pitchFamily="34" charset="0"/>
              </a:rPr>
              <a:t>es fiel y justo para perdonar nuestros pecados y limpiarnos de toda </a:t>
            </a:r>
            <a:r>
              <a:rPr lang="es-CO" sz="2400" i="1" dirty="0" smtClean="0">
                <a:latin typeface="Agency FB" pitchFamily="34" charset="0"/>
              </a:rPr>
              <a:t>maldad</a:t>
            </a:r>
            <a:r>
              <a:rPr lang="es-CO" sz="2400" i="1" dirty="0" smtClean="0">
                <a:solidFill>
                  <a:srgbClr val="FF0000"/>
                </a:solidFill>
              </a:rPr>
              <a:t>»</a:t>
            </a:r>
            <a:endParaRPr lang="es-CO" sz="2400" i="1" dirty="0">
              <a:solidFill>
                <a:srgbClr val="FF0000"/>
              </a:solidFill>
            </a:endParaRPr>
          </a:p>
        </p:txBody>
      </p:sp>
      <p:pic>
        <p:nvPicPr>
          <p:cNvPr id="5122" name="Picture 2" descr="http://3.bp.blogspot.com/_fGiSeDXqy-I/S5vyoJtFkaI/AAAAAAAAAys/mvn66HhoA-w/s400/DSC0116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32656"/>
            <a:ext cx="334786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5262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626968" cy="3816424"/>
          </a:xfrm>
        </p:spPr>
        <p:txBody>
          <a:bodyPr>
            <a:normAutofit fontScale="77500" lnSpcReduction="20000"/>
          </a:bodyPr>
          <a:lstStyle/>
          <a:p>
            <a:pPr marL="0" indent="0" algn="ctr">
              <a:buNone/>
            </a:pPr>
            <a:r>
              <a:rPr lang="es-CO" dirty="0"/>
              <a:t>Jesús quería enseñarles que no necesitaban ser lavados íntegros porque ya se habían </a:t>
            </a:r>
            <a:r>
              <a:rPr lang="es-CO" dirty="0" smtClean="0"/>
              <a:t>bautizado</a:t>
            </a:r>
            <a:r>
              <a:rPr lang="es-CO" dirty="0" smtClean="0"/>
              <a:t>. </a:t>
            </a:r>
            <a:r>
              <a:rPr lang="es-CO" dirty="0"/>
              <a:t>Él indicaba que era necesario lavar solo los pies, lo cual se traduciría en confesar </a:t>
            </a:r>
            <a:r>
              <a:rPr lang="es-CO" dirty="0" smtClean="0"/>
              <a:t>las faltas </a:t>
            </a:r>
            <a:r>
              <a:rPr lang="es-CO" dirty="0"/>
              <a:t>de cada día, los errores, las situaciones que generaron dolor en </a:t>
            </a:r>
            <a:r>
              <a:rPr lang="es-CO" dirty="0" smtClean="0"/>
              <a:t>su </a:t>
            </a:r>
            <a:r>
              <a:rPr lang="es-CO" dirty="0" smtClean="0"/>
              <a:t>vida por haber transgredido la Ley de Dios. </a:t>
            </a:r>
            <a:r>
              <a:rPr lang="es-CO" dirty="0"/>
              <a:t>Es por eso que Cristo le dijo a Pedro que debía lavar sus pies porque de lo contrario no iba a poder tener comunión con </a:t>
            </a:r>
            <a:r>
              <a:rPr lang="es-CO" dirty="0" smtClean="0"/>
              <a:t>él en el Reino de los cielos.</a:t>
            </a:r>
            <a:endParaRPr lang="es-CO" dirty="0"/>
          </a:p>
        </p:txBody>
      </p:sp>
      <p:sp>
        <p:nvSpPr>
          <p:cNvPr id="2" name="1 Rectángulo"/>
          <p:cNvSpPr/>
          <p:nvPr/>
        </p:nvSpPr>
        <p:spPr>
          <a:xfrm>
            <a:off x="2627784" y="4149080"/>
            <a:ext cx="6408712" cy="2677656"/>
          </a:xfrm>
          <a:prstGeom prst="rect">
            <a:avLst/>
          </a:prstGeom>
        </p:spPr>
        <p:txBody>
          <a:bodyPr wrap="square">
            <a:spAutoFit/>
          </a:bodyPr>
          <a:lstStyle/>
          <a:p>
            <a:pPr algn="ctr"/>
            <a:r>
              <a:rPr lang="es-CO" sz="2400" dirty="0"/>
              <a:t>Cuando uno camina con Jesús aprende una verdad: si tiene pecado, entonces la comunión con el Espíritu Santo se corta. El secreto para una vida de felicidad es aprender a confesar nuestros </a:t>
            </a:r>
            <a:r>
              <a:rPr lang="es-CO" sz="2400" dirty="0" smtClean="0"/>
              <a:t>pecados, a nuestro Padre celestial, en el nombre de Cristo.</a:t>
            </a:r>
            <a:endParaRPr lang="es-CO" sz="2400" dirty="0"/>
          </a:p>
          <a:p>
            <a:pPr algn="ctr"/>
            <a:endParaRPr lang="es-CO" sz="2400" dirty="0"/>
          </a:p>
        </p:txBody>
      </p:sp>
      <p:sp>
        <p:nvSpPr>
          <p:cNvPr id="4" name="AutoShape 2" descr="data:image/jpeg;base64,/9j/4AAQSkZJRgABAQAAAQABAAD/2wCEAAkGBhQSERUUExQWFRQWFx4XFxgXFxoYHBobHBwcGhweFxgXHCYfGhokHBoYHy8gJCcpLCwsGB4xNTAqNSYrLCkBCQoKDgwOGg8PGiwkHyUsLC8tLC4pLCwsLCwsLCwsLCwsLCwsLCksLCwsLCwsLCwsKSwpKSwsLCwsKSwsLCwsLP/AABEIAMIBAwMBIgACEQEDEQH/xAAcAAACAgMBAQAAAAAAAAAAAAAEBQMGAAECBwj/xABFEAABAwIDBQUFBAcGBgMAAAABAgMRACEEEjEFIkFRYQYTcYGxMpGhwfAHFCPRFUJSYnKS4TNTosLS8SRDc4KDk1Sj4v/EABoBAAMBAQEBAAAAAAAAAAAAAAIDBAUBAAb/xAA4EQACAgEDAgMECAQHAQAAAAABAgARAwQSITFBEyJRMnGBkQVhobHB0eHwM0JSkhQjU3KTouIk/9oADAMBAAIRAxEAPwCqpb1oZzDkLtpxpg1rUrrQJFrXNSHLtM2vB3RBjUQpQOvcq9aVuC5pvjhLi/8AorpY8N5XjT7sXJcq0Z3s72/KrNhEwkTrVZwAldWhhUIFKyngTun7zaFSfhXWTMajZZKiBJiJNNWsNEQNTUWTLtMuXHYgeIZEC2ok1aPs+H4qh+4fUUClhHfFlX/MaU8hR1SpPtJn9kpSSORB/ap12WwpQsnQkFI63mvPqPJR7iKYWaHYy695aue96VF30WOkVoEkRxFZrZfSeCSbPW81RKBrAY1od5vmeqSE1wpQrgkGoyKBsnpCCyWuqhHjW3XISSTFCHnSIj2+k5uEddKStEAquTEcIIH5cKOxTpcJ9CbUCoqMgjUgHKI42ufP1roJIoSHNy1iCP55IiAbAdadBWVITMgcOHkOF6WoWCuEXSCCCTeONvjRryhBzGJFhxPnQEP19IIZQDIXSU6mx8iPMVDs95SXc03AMEnnpUqmMyBpYnMTyEHXzqLBLvMi/PU05tu24kGiDGGJ2gs8VSbe1FUftY6pWKzK17tN+cZhVuxyCSkjrb3QR8ap3aMn7zbg2j3Xq3RC8vPoYfiMzUYrJvW0Lynoa6fTesitrtGrOsQyYJ5VAlUUdhnJ3TXGJwkTQBuaMYU4sQVR0NFqfEQKGyyK5iKMizFrxJResrTZtWUdQYeEa9K7Sqhu9idZk12lyKz3XrNNW5ifHmHVRxaUKUhUzTfFn8VX/RVShtNVY/ZHukGf2viZPs9X4lWf9QDrVb2Wj8TyqyMD84oMxAAhaYcGH7ORMjwFNWcslSjAQJUbAe8/OgsMA0gqVAHH6NJNtdrUqbLTQJzEZlGINwSIIuLReszYcjcSx8gQcmF4ntNmxTL6WP7NspUkk74IUZ5iEq1iN2Yi1WTs52g7x5x51JS2wyVJSklZAzJzKOWAoxlGkDUxrXn+ytr5c4KQpS0hAVMQMwJFwbEAptFWZkhSm1oltUHMUZplcgJJgTJCiYlMWpuUBe0hRt1kHvPQMXj3A2wkZfvD2UhJ0CbLWTrZKd2eKiKbJNuVUHYJWytWIVLiUgoUk+2kQCDc6AxEQCM0Uw2T2hcxLyUAKGdYK1AnKlDYK8rY1K1RvKPAkRYVCyK5IXiusotl9qWvMeNd5a5beQvNlIORWVXRXLrrwqRVqjOMr1jd19JxFbiuir41omSK4AB0nbnGWgtqrIT40zgUs245uj0rpxjvOFuLieUpkg3A0486CdWVgxIT01J6zRakG8Dz0rqAABy1AoxQ5qZlEmgYlwAOcAXBuNfhTHEomSBvaSZt1jnUBBC5CRP1rFqmfUbzpxowR3gFaWRKyBO8o62mbnnz0+VQMIbn2gTNrxSnE4vOsqAIGgvMCbVE4+kbsHnY8flTNtm4hsvSWouiBmMa+n9Jqj9pnJxS4P8Ay0+lWM7XGQAgzHjVW22QcQqNChMe6qNCCuavq6xyMGIqDlRI8Na5DtqJwMRHGo3cJlJ5Vs7gTUr2HrNNKuCKZ4sgpmeFK2EwKNQZSocx/tQOvNxqHioCkVuK7Jgnoayb024qqnTYTAtWVpGlZXeYNiSpam9clNdtDKPEVtKokxPAVITZMvVRYi3Ep3z/ANFfypM3Tx4b/wD4l/KkzKbVQnQSPMLfiT7N/tB9cKtmBYk6Xqt7Lw8up8PlTTam3O5QUI9o2KvUDl41NqLYhBDwUilmgva/GnP3YNk6gc6rwrFvFRk3rE03GmxakGXJ4j3JEHyqy7D7SNpBbfRINu8TOYA2MibgiQYg+NK09nnSqAAd3NYjQmOMfRp5g+wZcIAdF7ezr/iqfP4TrTGOw48ym1EejaKEI7xsh0AHeClKWVRud5JnIIiMotHWUTO0VtqD7K8riAHF6AZs2XdTor2jI5ZvCnKuybaN0Egi1lXPA6+lR9nOyg+976VOstgLMBNr2zAm6ZiQNQTaJqXTqoJ5v6zKs4cCyJbuzwexDKC84WkzHcsp7rKEwIWr2m5gbqSDF5FPmMIlsZUaSTqTc9TJrnD4QN5iCVKWZUSSb9J0F7C9SJHzqLVZgzUvSNx49o6zY50dg8BKJJurS02BpctVjViZwpTABkRy8Pyo9BhGRiSOg++L1L7AKiYzSzayd2eOlOMejKsgePmZ0pRtMwmbXqbMm1yhjVO5bEQ4pw5ZkQPWoX3ie7gXIzW4gkj32qbEDdtoeAqVhsBCTxylPhc3+udebrVyFBZIkK4zWvcj41t7eC8sExblQuNLsfh2Ea2F6StbXW2YEfvTx8Jp4TdzJmybeDOGExmSo8OWl/r3UKtFrm9cO4od4YJAmb1Ibg38Y4+fKqQlSNjcwsnIDP1yH50txyZdt+wI8ppipOYgEGwt4c6CxN3T/ANOGthVel4e/fHaflxIMKqFU3xDMoBpQoZVDW9qfMCUpk2p+XggzbxiwREPEipUuxUuLw4ClgGTw68aGw6pkHUXp/BW4iiDU5eVvE1Ilq09aixVj50R94EQBeuntUBebuRVlRZqymVFcwx2ogbV3iPWtpR6VGo4mgb3VBnRvf8AiX/lpfhWbCmxTv8A/iX/AJaE2encBPATT14WKYW/7+qHbHZQlRccUEpSOJi/zqtbYfSp1RQZTNj/AL1DjMSVq1qHLahVPNuMhy5dw2jpOk0/7M7FS+VBRid0HkYNz00pCgVc+zDUGByPvilahiqGoekxh356TpTCsOe7WpK1o0KSTr1PlTnZmJUEyn2rxHUVT8S+pD6w4JUFkEeBjjwqwM9o0ISIso69OEVHkxkgTU0+VDYJ6TjaeGcdWEJvbMSoWQb/AKwvfh41e+wGCeZZ7pTjakrUSLHNAOSATwKkk3vbTlTcFtVlLl1hZVE2OUHoRpFrkXq27PgtsFRiUTIMQFLUrjqL/Gk5cjY06TowpkawZeRsveOYyEibCZJkC2topc6yUkpvM2tE0Nsnaiw+lAUShSoIIm3Q+dPHsNLuYq4iB4AHWh8JNQgONaN0ZM2/A9Oe0Cx2BCUAgyqN4e80/SdPCh32hDgOigB8D/WiECI8K1MWBMTHZ3r7JBkyFwLiPa5/E8vzpftfZyg0lVucTwpptNsl1NiRabdeNT4/BgoIj9UR0N/qKzsmm3vlf06fK5WMlKq/OUXvRNtetaKiU3tcm2mk1jispPnwonAtpKJUnOvNABJSnSbxJNRuOAZzEvnNRHtHEEpABsokG02Oh0mR0rBsJoIVlzOKKTvLIbSIEyGwSs+ZAq0fd1XhOUccqcoF772ptStzaSEoKQZ3SJG8LjLqmZpTZnryihKMWjQtb8n0laOzEaFMqng6NfBSaDwmz3iApDSiDdJEG3C0+FWhWOQluMqufs0DgWwUt5lKyBsJgFxNwZndi3ChTVOoJIjs30diyeyK90Ufod+R+EvrYkn6+VLMckpeIUMpy395q8OBGQpbUQYNypZg85VJFVDb2HjEAZlKGURmMm+bnpWhoNUc2XaRXBkjfR64KcNFrzdxyplg3TlANDYxMJHTrUmHunrNazm4xRRkuLQAQrnY0mcVlWYvzp40MwIJpRj2sqwRb9U/KixNQowMg7iSu4fMmRyke6hBIovDO3ynyqXFYSPOi30aMApYsQELFZWe6sqixF1DnESRUjqrCsmtMpvWdZmkALucjdUFH+6c/wAtLMKrcjiRHwqxo2Ot9xCUC2VU8oOXXpTnZv2aNIMvOKc/dTuDzPtHyirKsVIsrbWnneD7J4h9wIabKjxP6qRpKlaAVmL7KYhhYS82pE8bEGOSgSD/AFr3QJDaAhpCUpGiUiB/WgE7KYcUpRRKlWUCSfcCbfKvUegmeUF3PGtnbKJWM4OUK3oEwBrVuwrPd5iL8QenCnG1ezCmyVNg5emv0KWpw5uCoc+XjesrUM26mm1pcaBLWVLbWZay8qJUd4C0GOXKKk2DhQ6vJk7xxZCEJKstzbmL9abYjZGZ5C3ZLJUnvCnUJm/wp7tP7PHWMUh7CJLjHeBSSm5RBB3gbwOd9KpU2nEz8iFckZbF7Opw2HUhJBW6AVqyiU2SSgZpBTKfOjC2QEJJChYaZeMCALARFulHvtyCYiSqPCoH0WHl61hvkZzbfVNzGioPLJtjYNBxSE5Te/GLeB+oq7LRvD+P/KBVGbdKHkqnL+rJtGZQTM8Nacha4upW8b+0lR5EWhBtz0Mmtb6OXdiPvmVr+Mg90srgCgYvPLwNSjSqIpg90S2paVZErgKlJQZyCDYyJgSbKMiYosbZfBIKk/iNkpIMFMEAHLBjWDN9K1SB1Ezaloeak+71qUoBPu+dU0Yx7MhSXAUAqMKzCZuqQWwOUAExNc4HaD7QVvBWhuVRMydU8RPw5Uh8mLGaZgLjFR3FqDBdv7NW2snKYWrdUnx9elDsMQhUKWCIgJXlBMxcwTTxvOvKouB0Ed6WknRCsxTkMEqMiLQTeh/u2dSilQiSEpN1Huyc0xp58QayM+iyhg2Pkeks02VQxL8QFzs+kFREKFgCtSnDMgSQowdaix6AlpZSYhPDT+zvYccxmiHMSTI0MgxxEkESPrSgXj+E4D+yR/gisxsg3dJrBWPUzhBlCgSbhQibR4UK3iAGGSEJUpQSDIHEC8yKnbSSmeEqFLW1fhNdMvpUaD19R+Mq7xm2+QDDTfT2fUOVVO0cl/eCQQlFk6RCjx8atWEOVlqQSCgTc8vGqr2ocnEk6DKkfD+taf0a3+cR9RkurHlHvgmIAihsASlZSeIkVK45IAqNbmUg+7/evoF9JnN1uFIMGOelD7VRuXsTp461NirwoWvepdp4TO0YvaaG6InQLUxMy5mCVcabOuBSPAUow7eS06iR4/XpTBhVj1Bn3UbjvASLVqIPGsqZ5BBjlHpW6cGg+HDCanYblQAHShkCac7GwmZYFJqhCZ+8t2xcrDISRf8AXI4k9eIGkdKdIbkAjQ1Hg9mAtlKgCCNPr60rvYaFb7JklsgzzSqYPwPmDVAB7yFjZuYpEUK8zlWFjnCuo+vlTTEIHA0OG827EzRVAk6EggyLG9U7bGxsju6N1Wnzq+4XZSlASYIMKB/p+dd47YSVCE6nnpFS6vH4iWvWU6XMMbUTxK72U2M0hQUZUoaAxlB5jmYojsNjSFvskz3bi0j/ALVED/DFN8JsZTREXNLzswYfHJUk7z5K18pACbD+XzpOmR19oVC1Do7eU3J+0OzoOdI3f1hyPPzpNiVpQlK3FBKSoIknQyNY8/dV1UvU0n20GWWFrcRnbtugA+0Qmb6ROutBk0Sly8PHqmCbInxWAUnvIDS1HKWklcEiZXnBUBaxB9aODDTrqu7X+I0QF72ZWUwopWNMqoF9YFFDYWGLnfjMpwpCZJMRYi3hFCtbSS42XME0jvCsBdkpUUpVBCiY1TpJ41YAF4k5JPMga2qkuuNrT3fcqQlM2CiqyQBExMAX41PicPoMqiSok5dQFGbg6JTB+FNse2ypCg62FiJykAk5bgdTS7ZKmsSpGIAWCUKQEkiAJvwvprRrwaJgnntBsakym5hIIupV662fhitYFuepOnMeNSYk7yrcTqHOf7oiKkwbObNJUkRl3ZB3pFs6fSsbLWXVC+a4+UtTyYuO8DLJDqGciVOZkLcI3QlDRyIUhMxBUkHJJjNpeuy2pTZWWnQshTeUqM5cxIVOmc8yZE8qZKZAdSsrWYRkAkQbgyoDVVon4VHgHJdcZhayg95nVYSsk5E8N3StkdZH2ipWElxaSkZzKkpJhSglIAUCP1MxiDOs0mx0JWpnKoKU3ngjgRABg2PCKueBwLimyXUNtPqzXTCsok5JPGLGhU9nXMmVbgdXlhS8oSSeBnX31DrNIucbgPN++sfg1BxtV8SrJQUpiOdK3URh2jH7M+dOWsK73zwWmESA3eTEQZ8SJjrULWGQsKYk52FBK/EculvhXy7YXxMbHQi5uJmVyDBcA4ciUnSB9Cq12rah4+CfQVc0YDLHSqn2uT+MfAelVfRp/wDoPuMDVkFOIkUbjxrt9G7UQ0olCq+lMzBzIWTKTR+AelMHwNCKAQRGlEYBglSgBbWuPyIS8THsKEgWsOHhpQrUTTN47pnhSwprymxzCcUeJrEnePl6CtVG6DNZTdog+JCGxarr2RwEqmLJ9ah7Ndm0llT7iQuUnIkSYibwNSSLD86sPZFiG55x8Yoq5Ehd74EsLTUWrWBby4hJ/aSpJ6iyh7oPvNTNoJ0qXEYQjKoe0DI8rx5iR50+JbkQr9HomcompkYZIiALaVuZuL12K5FkmcnXxqPEJuk9fURWPLun+KPeDXT+nmPWhq54dZ2BVb7TjK9h18JUk+ZSoH/DHnVkCAKR9sEf8MSNUFK/IET8CaB+kLH7UJbxQkzS57aQCu7IBTpB48YPSK5RmJJGk+tL8bClHhdJ9QflTaB4hkkcxs/jVofZSlAW24FFSuQAER761tfHoZ7s9yIcdS2qABGa0mBflHGluF2gWlQYVyzXi3Dlx95pixtxpYh38IggSTYkm0TS9pELcDOHNtpbfSyJzrFoggAT7V5EwY8KjG1HPvfdhmGss94JAJ6cOka0zSpleUgtr/ZKoCgeQJE8/jUbrzbaw2t1KFrEpQTr8qXTQ9ywPGdn0OPB7vF5kpISj9W4MnncmfIV3szDZQoRG9p4A9T8qYBkpvE+F6TYhl02LZiSQIWY+NqizqFcZNvPMoxncNt8Rs2N8aWE/KpNo7RQ2guOKyoTcnU6wAIuSSYikezXUMZ1vLShJACcxIPMwFGTwqvbU7Sfen8oH4CCMgIguKj2o1PEAcBeOTRqax76+E8NP4mTaPnDNsdtXVuIRhd0kwEwFLcJtEGQkDWelyKfbEwWLCVrxSwSQAlEgwAZJOUBMnpVF2btJ9jEOOIbAJRlhxMXnNu8QLfGnLfbTFuwEpbQRdU74IJPEkBEW1mZpePMDy5N+n6SjNp2HlxgbfX9ZbGcKhRzLAgeWnWlW18Izhw6+BlzHMvUlR5iTrfQVVn9pIM/eHF4kpIUUoWkN5zaCucgsdEAx76ueCwyMTgwHmghCvZSlRMASBe3X8q6yrmUoR+cQbxENZ/CIcS4AgKBsYM9DEHzt76pPa1Z7wE6QB8Ku23dkZmmW8+VDq7+Ddwnw4zIgpGtUvtTlKwoGUmwPAxI/OszS6ZsOcE+h/SXNkV8RqV+aLba91YsgwZtoa2y4NNDW3JgKmnBMzqKmw2KKCPq1Dr1PUVG65KQeItXq4ghqMsbjSVIkHeUJNV0pInpPGimcQSm9wKDd3iYFeCEQi9iRqeTxF6yhHVib6+FZVG0xO6eo7CxK22U3kZQCPL14VZdi41oiL87ajxB+VcdnNloCR3gERF9Lf19KMd7MQczSpHATceChSwGWTEqTR4jzDBJTKTPUV2ly8HUfHwpRh1FoiZB4iNflTNR7xMpsoXHjTogjmSsogRy9KlqDCvZhOh0IqevQD1gz4uP4h86kxHsnwrFpkjx/OtvCUkdK9O30nc0s2rvNrTwKSPhSrtl2kOGbQhtSQ8tQABuQkAlSsvK0SedGYHEF3DNuEQVIBUOpFL3BiVjkxkAOZzsq6E/wileOQMx8SPmPT40z2OdwDkSPnS/aSfaPKD6fKiHrCeQ4xsWNBY1gKU3pEz7r0Y8kqSkcxWDBX1/Vt7iKKBUXMYc/diFE5kkknqFEmo9tYVTsCVFRQrLJJyrAzJInQ2IPMG+lOdmsSlRPj8B86hU0S4DwTPxED514gVRg0YHsHFKU2ASZTPlRuPUtaTvqzBO6Z4i4+Nq1s3D5M5HFRI9aLcRYmuMB0hJdSmPYVtb7jrihKiFx4pGviZrnDqw/eKvPIjhTnEbMYUuVJbUYAMrWNLXAUBaIppsbYWGU4AWWCBeAJ9TWCzh8u0Hm5uJm8LHZHaVtzC5jKXM0cybDlB0pe7hklUlQFyAVNEgkXsqI6QL2r0TFdkMJmI7lItwKh7oNq232Tw6SkwSQIAK1GOcSZqj/B5LuxA/x6EVR5lW7J9lfvKQ64TlCrDSbfqpEBOsTc6+NWZoOkPNhJKUyGglIQQDZIgxp11HuojE7VawjSnF2QkwMo4npSjanbhttpOJCittzdSE7qiUm9jpHzqxca41rv3kL5Hyvfyhmydhl1qXcwIzJA4jgddL+lUPtv2eThyEgiLmVKEzc6eE+6vQG+2LSW2CRCXyAgzpmBN/MQepqn/ats1eIcw+RB390HgpSiAB5cf4hXfDUAV1nkd2c30lESJEVPjtnuMrCVpIWU5o6W4jjcSNRIqyba2ScMhhhQ9lGdcRJUSrNCh+6EgcIHWkO3ezricSt5RTKj3ikixSFiUpMmZSISQeVcBBNfXGeagfUXBsSkC63EJcOUhuFZiFDdiElMkRYmb1jLJWqEgnmAOPlRu3dguOqaeDichSgA5DuJSECXFIE2ObhO5TfZOKLGFWpowsPb7raoJQEpgXhWXMSY9+leZwoJnkVmI+uVsslCst76Vo4eAaY4zEBxeYXkCSeJ4n31mDwCnlpbSQCsxKjAHMk8gJNEp3AHpPN5SYieZJJMfCsq/45eVwpaKghO6MvewcognchIJIJIHEmsrvigRgxsRctBxS3Ae5QV8LCR/MYSPfXLHZ/FkyXG2D/EVn3CE/GpV7SWTlBAAHPIEi+p5WPuonZ6Wlq/tQsi5yg5R4qOtHVmZxNRgzh1ttoCnO+KQcyiBJvNo4DTnTDBqSRKaXfpdtoZUyu/C3urX6bbBnIoE8ov8AGnbTEluKh6Wil2R7Kteh+vWi6r2I7WgGEtk8rgT8DVP7QfbApCy3h20qKbKWTKc03CQIkDTNpOlrkWO3rPBS54npzjgSCSQABJJsABxJ5V592g+1RGcs4QpJmC8v+zH8AkFZ+HjXn+3e3uMxYyOLCWzqhsZQR+8bk+BMdKXYJjMDFlDTqON+dTZMpriW6fTbm80vmz+yRxT5Wt4rBAU4uZUongkxGUgWPAWivRAyEoCRYAQPAV4xsvtOvCqIaXkA9oKBIJ6hXH3Gr612vISkrRMiZbVp/wBquPmaDFkVB5pRlxu58vQR/ssRm6GfeKF2iyciiOJ/L+tR7I7QMLUUpWApUQlW6Z6TY++mGKSCk84qtWDDiRspHBgGGbsmu30w6I5D5/nXeFTMVmPEFKuX+9FUC+JIzhouNDrFQqa3eqj/ALetaGLzLgaAfGp0XI6URHMEdJGtgJqBZgE8Bve7/YUTiV0Nj1ANnhNtJ+HGkZG2qW9BHILIETsZgBmLM9Uf/mm2ytqpaUVKyG1sgANKVYgRdY82U1GzjE/3qf8A0A18vidkYMCP38ZuPiDqQRx7j+Udbc7UhvCvPNplxIEBYtchMnnrpzikOP7auHZgxKUw8tRbGVJKUlJgqvI0vB41YsBs1C0FKiHM9l2CRFlZSkezFutE43AI7nuco7uIygQCALTz4Xr6XGjsgLdamI5VWIX1lcwGzXNo7IR94OV0rJSqInKVJSVJA4gnTWxqHbvZTDqYbZbCkrb4hUi8ZpnUmJ6fCrPsxClqKlKUUpGRIm0C90i09aRbOxRdccn2EuLSnqAdZovKK3CeXxKtT+zHWzdiYchlSUw1hwrKFRZVrqnjqqeZrh/GNYlag26JSYI9CKG2o9k2c8ICiZGXmToD0IHxryLsiH1Y5vuiQoqvyCZvPSK8Wo+WcCEi378T1ftxihh8N3jSR3wOVCiApQtcgqBiwF6UfZr2kdxodQ8lDi0JBQsoEkmfaGhgxen/AGqwQeQluVJsoGBqFCCJ56Uv7B9i04V3vEvFRKIKIjXWb3AOleAbddTp27OvPpLBi9lyDIFhBtY9AOQEUFhdgsoYUA2EyqdJk6iQbRc1L24x7qMK4pkwpIsQJPl1rzHYH2pYhLyE4hYUyTC5SARP626LxrpRO1doCDgc1HPafZYADqBAkBQFhcSCB5U37K9kkdynEO5grNmbAVl3Rxkc9fIc6dYfZicQgoV7KgnSOEq+Ypzj2AltKUiAkBI9Iri+bmG520tyujZjSrls+RMeV6ymSnoNZXePSct/U/MysbO2eX0F5wkFZ3BNkoTYW4k7x8DXSHlLcDbUobFzGpA1JPXQeNMsW4EpDaOEJAHuA91E7O2eG0ybqOv5DoK6eWoRKrQswVSYt61w4Lc+XOm3dDjQeKYAM8Pq9UgiJZSJUu2e2O4b3TDjgyo5pH6y/ECw6meFedtwLcKtnaHZ68XiisKAbACUA8Ejw5kk1a+z/wBmWEIbW4px3PcAwhNuYTfhzqAnxG4mji24ks9Z5StZEWtTPYZKVykpnTKvQz6eNe3q7EYEIyfdmoUY9m/kr2h5Gqdtv7J0f22FcywZ7pyVJN9AvUT1B8aF8JIqMx6pd1xD+klMqOduCoQpSSFJWP3olKh0UKYtLwpTmUlhR5BOQ+RYKePOgFbLdYcHeJXhiNFL/EaPD2gbW6+VbebU/laSlh1QsVNNLcMcyQLDS01FTA1LLRuT8+n2x1g9qYJCge5UCkhcB9ZG6RvQ4oDlV2xJSpoLTooAjwN6r3ZjsihkBTgSV33e5QmASQM05laAWm1W3HIHdHwtWjhUqOZmZnUkV98VYQbornaZlM9alwwhItet4lgLEExeaeIoxZgE8aYgwDzrlOEgQNK6W3aiMBRUhVc0LtPFBIF1C+qUhXvk2o/u7Un2u+kFKS6psxJypmZ0vmHKodY23EfrlmmUNkECe2gP75f/AKk/6qlw2LJIAeek6Q0j/VQa8Wn/AOS95JF//spp2ZyuPgB59WXeOYZUkDhZZ4xWJiQlgAft/WauRlVCa+z/AMx7sjs+nDpICipZJUtZ1UVGZI06V1jUZVEkkhQkdOlMAsqk8JqHaSZb8DX0wFLQmBuJaz3inG4gt4N0p9qCExrJtQezdnJZAQNEpuTxOqifEk/CmWHBIPIR8T/SocKQp4g+zIB8tAfMUoizZjQaWhCMa2lDRChJcAyiOPM/Cq1gsQjAYd5QSFOEiDl52uRwBvVh7QpAIVMlVh58vjQLTYISSAZAJBEgweRrrKDz3g43YcH2epEJZeUtLClpyqUnMpJOki01Ns0EKsNUCfO/pFVr7UtqusYcLaUUqWsIzA3CcpJj3RPC9eTbH7V4nDOBxt1dtUlRUlQ5KSTBFcW7nMjgdRPfO0WznHcOtKFZFSFBR4RfhNea9l/s5CnlKdO6gjK2Rdw3/wAIge+vTcW93qUqE5FoBgnSRmHrSwtFEHrRtj3G7nhm2iiI92NhyCr3fL0FdbSSSoAUW2rLw1F6HZVmJny/3rqgKKnCSzbpEjDGLCt0ehdrXFZXaE54hlaweEgydeA5f1NF5uNRBwc71p1yvDicnRcqvdotpf8ALTx1/Km68RAUf2RmNVRjfJWriaDIbAUd4S8cmcYbDmY5mvQtntQtscEN+sCqbhhJnjwq57OVKieJgeQ+pr2NNs4X3RpizuzyIPxqN1H4RH1rUmNH4Z+uNcoEoIo4penxnPfSAIrpLYSLADwEUMNKJAkV6MYVFba/xHOp+Zpg8dwdKVsCVLPX+tMlex5V09J30nONYJQrLrFvHhS3DBwjfbPiCPiJp1eDGsW8apLnafEAkHLa3sRf31l58wwsDZ/CVabE+YFVA49ZY+8AsZB61hA51RO03aTEKYVlzZoEZARF7kxwi/lQnZLtFi3QvOcwSNSmCPGNfGnrrLx76v7/AJTx0xD7CaP2fOejLAAF+NJtpJeznKgqRw3EKHvUKVsdrivigxqDKT7jUy+17n7KPd+Sqh1WrXINvI+yV4dJkXkAH4zjucUDutpA/wCi0PQUSw/i0zCelkIHpUJ7Tvng0OmU/wCutDtO9+y0fJX+qofFX+synw8n+mv7+MNcxGLDClAlKgpMezoSQbe6utqLxBOJAWqEKZDfAb3taa0ox+3nXBohJBBkZuF7jNB864/TTyicxBnXeMSNCOKT8KrTVoq0WJ+PviTpshN7VH7H5S9YfD5cOearn3x6VXMdjU4Vtx5X6ptpdWoA6z8AaWfpl0pOcAn9pKlIPSctjryoTYmHVjcc2h27DJUcqiVZ1psZCtbx5DqaqxasZmAEnOkOFSzzNgNrDAdcneVnE8jpr/N5imG3cc43h2i37ZIA46kesR51bO0CUlEEX4fD68qA2Xs8O90FCUpGbzkR5z6VaUoUJKM1v4jCIPtK2W6thDja4UJa7sIKlLLkA5SNDlSqbaTVS7EfZY6+4h3EQ2yle8gyFqgAwBEBJJAmedetbVwMrBSYMbw58vCKAwji21gDmJB4z6Gi27eTEE742eIJUBokev8AT1pQ+mVgfvD5U7fTCDaSTpzm310FJnVZVydQ4kelGeJ0CxUsC1a14V9om3nF4tae8ORBypCZAFrx+dev7fxamsM8oahtREc4NfP+2G8+9JPQmb2BPwHuFJdrIBlGLCxxsy9owwH2mYxltLaHBlSIEoBMa6nWsqrDDqNwlRHMAn0rKZsEj8Qz3LCbRJdUF2i3hz9KPd2hrw5VRNn7XUl3IZUFKIBNym0geFjr0p9isWExIMg3Gh8etTF2x/nKlC5I2wj8qU2bFQkdfoelcjZqiQItz4UPhcalcEgGPIjzp9ghNwqRHHUeJqnE4biJyJUEwuycplV40Ap9s1uCKHaGYj1plho4cLU4iL7QnEjcV4UPhjuUU6N0+FBYH2D40M4vSaUIMVKhfpXDxvUalwFeFcjasQDA+0vxHpTRXs0v2YLr8R6UcLiumek7R0qr4vBYjvF5VOZSokbwIibVZmjaqqrHNtPrcJUvKpUpSk6kxImxiZrL1VHaCa59alOl3AsVF8elw1WCWGylSyrMMqpJIINjoRSLamx3UYRTGGzXBAEqIGYyb84ke6rbs7EIfaS4icqriRGhi4PhQitoILymgd5ACo6EGDPEzNq0PDx7QF49DEbn3G/iJ5p9n2yMWlxxxAKUQWyQoDMoFJjKTJi94irvkxn7Sv5k1PjtqtNCX8qWiYVIJF7TAGvUUlxhwSFoQXjmX7IDajbnMadax9biYPak/A19k0NKwIoj/rf2xmRi+av5k1x3eLPFXvT+dBDC4X++V/61flWwxhf75X8i/wAqgG49z/eJdtH9I/4zDksYv94/yV0MJijfeH8tL8mG/v1/yOflUrTDKyEoecJOgCF0Qu+rf3iLYDrQ/sMr/aXtw9hXu5CpUEyo2sToLcYg8daNxu28V+jziWe8JWM2YlENpEhSrQZmIsaW7e+zJxb+ZDhczqlwrICgSeAHtW49KvuB7Pts7N+7/wBogpIUTaZMyYuI+VbSYAGDLY98yny8bTXPpKx2K23icRhHDiSpUKltxSYzDiAQADBHDSmjnab7lh1OlOcJQ2MsxJUbCfM+6i+7SjDJYaA3Qcic3AzOp0BOvUVVMIz+lMUG0j/gsMQXFf3ziRAA/d1A/dzE3UIqYVwIla79JecDilPth7KUZ0hQBuRIkAx0ioWGFd6Ocze/xo3G4ktiAmZ0uBpQex8cS6rOkpkAJn4+8+lebzMFhKAoLR88YygC9IMcmFwP2wfikfI0fjnllJCQSCYOWArLf2Z+taE2cyFLkTlTAE6jLz8/SiY9oKihGvdwJMV5J2n+6odWqM61KzKOaEzx3BwPjxNeo7e2h3DDrkkZUwIE3JgGPEivnXbWMJdKlcSbcvKlZBu4EZhcqbnprH2st5RmaRPGLD3VuvH1vCdfhWV4K/8AUZ7/AC/QS/dnxLzc3/EHqqrP2hQPwzF5j41lZXMn8MxeL2oUlMARUpNZWVOJVHmxjb65Gm2A4+J9a3WVpj2RIm6mGr0NA4H2T41lZQmAvSbc1odz2VVusrgju0GwGq/L5Ue1pWVldPWc7SrbYxSw8oBSgLWBPIUlUd89TWVlfH6kk5G95n0ulA2D3T0bDJAbQAIGUaeFAY7DJC8wSkKJgqgSRAsTrFZWV9b/ACifL35pUu3if+GPv9KqHY/eWsquQAATcgSbAnhWVlZn0h/DabOh/E/dLW4KgcFarK+ZE2kkRp52SSO/H8J+VbrKu0n8VPeIrW/wG90bY07y/E+tMtmXaM8/kKysr609Z8j2E8y7RKIVjSDBSwsCLQCUggcgQSPM1bPs/aAwDEACQCYESSTJPU1lZU+L2z7zLMv8v+0Rxj/9XqmknaV0pZJSSCEEggxFuEVlZRN1i16GVjYO2X1JGZ507o1cUePU1e+zKiWSSZJdXJP8RrKyuD2p5uk12rE4Vz64T6ge6vnvaPtrrVZRQR7MFKByFZWVlMjBP//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1.bp.blogspot.com/_jlBITdVF9uA/S7WoKIaNFVI/AAAAAAAABiI/u-TDkeMH8l4/s1600/G097.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89171"/>
            <a:ext cx="2915816" cy="369987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1.bp.blogspot.com/-xofZBckJavY/ULKcLJFOFkI/AAAAAAAAAno/smk9Jm63FUs/s1600/oracic3b3n-familia.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00" y="4293096"/>
            <a:ext cx="2564284" cy="2533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364388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1030"/>
                                        </p:tgtEl>
                                        <p:attrNameLst>
                                          <p:attrName>style.visibility</p:attrName>
                                        </p:attrNameLst>
                                      </p:cBhvr>
                                      <p:to>
                                        <p:strVal val="visible"/>
                                      </p:to>
                                    </p:set>
                                    <p:anim calcmode="lin" valueType="num">
                                      <p:cBhvr>
                                        <p:cTn id="13" dur="1000" fill="hold"/>
                                        <p:tgtEl>
                                          <p:spTgt spid="1030"/>
                                        </p:tgtEl>
                                        <p:attrNameLst>
                                          <p:attrName>ppt_w</p:attrName>
                                        </p:attrNameLst>
                                      </p:cBhvr>
                                      <p:tavLst>
                                        <p:tav tm="0">
                                          <p:val>
                                            <p:fltVal val="0"/>
                                          </p:val>
                                        </p:tav>
                                        <p:tav tm="100000">
                                          <p:val>
                                            <p:strVal val="#ppt_w"/>
                                          </p:val>
                                        </p:tav>
                                      </p:tavLst>
                                    </p:anim>
                                    <p:anim calcmode="lin" valueType="num">
                                      <p:cBhvr>
                                        <p:cTn id="14" dur="1000" fill="hold"/>
                                        <p:tgtEl>
                                          <p:spTgt spid="1030"/>
                                        </p:tgtEl>
                                        <p:attrNameLst>
                                          <p:attrName>ppt_h</p:attrName>
                                        </p:attrNameLst>
                                      </p:cBhvr>
                                      <p:tavLst>
                                        <p:tav tm="0">
                                          <p:val>
                                            <p:fltVal val="0"/>
                                          </p:val>
                                        </p:tav>
                                        <p:tav tm="100000">
                                          <p:val>
                                            <p:strVal val="#ppt_h"/>
                                          </p:val>
                                        </p:tav>
                                      </p:tavLst>
                                    </p:anim>
                                    <p:anim calcmode="lin" valueType="num">
                                      <p:cBhvr>
                                        <p:cTn id="15" dur="1000" fill="hold"/>
                                        <p:tgtEl>
                                          <p:spTgt spid="1030"/>
                                        </p:tgtEl>
                                        <p:attrNameLst>
                                          <p:attrName>style.rotation</p:attrName>
                                        </p:attrNameLst>
                                      </p:cBhvr>
                                      <p:tavLst>
                                        <p:tav tm="0">
                                          <p:val>
                                            <p:fltVal val="90"/>
                                          </p:val>
                                        </p:tav>
                                        <p:tav tm="100000">
                                          <p:val>
                                            <p:fltVal val="0"/>
                                          </p:val>
                                        </p:tav>
                                      </p:tavLst>
                                    </p:anim>
                                    <p:animEffect transition="in" filter="fade">
                                      <p:cBhvr>
                                        <p:cTn id="16"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p:spPr>
        <p:txBody>
          <a:bodyPr>
            <a:normAutofit fontScale="90000"/>
          </a:bodyPr>
          <a:lstStyle/>
          <a:p>
            <a:r>
              <a:rPr lang="es-CO" dirty="0"/>
              <a:t/>
            </a:r>
            <a:br>
              <a:rPr lang="es-CO" dirty="0"/>
            </a:br>
            <a:r>
              <a:rPr lang="es-CO" sz="4900" b="1" u="sng" dirty="0" smtClean="0"/>
              <a:t>Tercero:</a:t>
            </a:r>
            <a:r>
              <a:rPr lang="es-CO" dirty="0" smtClean="0"/>
              <a:t> </a:t>
            </a:r>
            <a:r>
              <a:rPr lang="es-CO" sz="3600" i="1" dirty="0" smtClean="0">
                <a:latin typeface="Agency FB" pitchFamily="34" charset="0"/>
              </a:rPr>
              <a:t>La </a:t>
            </a:r>
            <a:r>
              <a:rPr lang="es-CO" sz="3600" i="1" dirty="0">
                <a:latin typeface="Agency FB" pitchFamily="34" charset="0"/>
              </a:rPr>
              <a:t>felicidad es el resultado de la seguridad que provoca el saber que Dios está conmigo.</a:t>
            </a:r>
            <a:br>
              <a:rPr lang="es-CO" sz="3600" i="1" dirty="0">
                <a:latin typeface="Agency FB" pitchFamily="34" charset="0"/>
              </a:rPr>
            </a:br>
            <a:endParaRPr lang="es-CO" sz="3600" i="1" dirty="0">
              <a:latin typeface="Agency FB" pitchFamily="34" charset="0"/>
            </a:endParaRPr>
          </a:p>
        </p:txBody>
      </p:sp>
      <p:sp>
        <p:nvSpPr>
          <p:cNvPr id="3" name="2 Marcador de contenido"/>
          <p:cNvSpPr>
            <a:spLocks noGrp="1"/>
          </p:cNvSpPr>
          <p:nvPr>
            <p:ph idx="1"/>
          </p:nvPr>
        </p:nvSpPr>
        <p:spPr>
          <a:xfrm>
            <a:off x="457200" y="2276872"/>
            <a:ext cx="8229600" cy="4176464"/>
          </a:xfrm>
          <a:solidFill>
            <a:schemeClr val="accent5">
              <a:lumMod val="20000"/>
              <a:lumOff val="80000"/>
            </a:schemeClr>
          </a:solidFill>
        </p:spPr>
        <p:txBody>
          <a:bodyPr>
            <a:normAutofit fontScale="85000" lnSpcReduction="20000"/>
          </a:bodyPr>
          <a:lstStyle/>
          <a:p>
            <a:pPr marL="0" indent="0" algn="ctr">
              <a:buNone/>
            </a:pPr>
            <a:r>
              <a:rPr lang="es-CO" sz="3500" b="1" dirty="0" smtClean="0"/>
              <a:t>¿</a:t>
            </a:r>
            <a:r>
              <a:rPr lang="es-CO" sz="3500" b="1" dirty="0"/>
              <a:t>Qué es lo que me trae gozo</a:t>
            </a:r>
            <a:r>
              <a:rPr lang="es-CO" sz="3500" b="1" dirty="0" smtClean="0"/>
              <a:t>?</a:t>
            </a:r>
          </a:p>
          <a:p>
            <a:pPr marL="0" indent="0" algn="ctr">
              <a:buNone/>
            </a:pPr>
            <a:r>
              <a:rPr lang="es-CO" dirty="0"/>
              <a:t> En el </a:t>
            </a:r>
            <a:r>
              <a:rPr lang="es-CO" dirty="0">
                <a:solidFill>
                  <a:srgbClr val="FF0000"/>
                </a:solidFill>
              </a:rPr>
              <a:t>versículo 10 </a:t>
            </a:r>
            <a:r>
              <a:rPr lang="es-CO" dirty="0"/>
              <a:t>dice: “Jesús le dijo: </a:t>
            </a:r>
            <a:r>
              <a:rPr lang="es-CO" dirty="0">
                <a:latin typeface="Agency FB" pitchFamily="34" charset="0"/>
              </a:rPr>
              <a:t>El que está lavado, no necesita sino lavarse los pies, pues está todo limpio; y vosotros limpios estáis, aunque no todos (haciendo referencia a Judas</a:t>
            </a:r>
            <a:r>
              <a:rPr lang="es-CO" dirty="0"/>
              <a:t>)”. </a:t>
            </a:r>
            <a:endParaRPr lang="es-CO" dirty="0" smtClean="0"/>
          </a:p>
          <a:p>
            <a:pPr marL="0" indent="0" algn="ctr">
              <a:buNone/>
            </a:pPr>
            <a:r>
              <a:rPr lang="es-CO" dirty="0" smtClean="0"/>
              <a:t>Según </a:t>
            </a:r>
            <a:r>
              <a:rPr lang="es-CO" dirty="0"/>
              <a:t>este pasaje, lo que me trae gozo es </a:t>
            </a:r>
            <a:r>
              <a:rPr lang="es-CO" dirty="0" smtClean="0"/>
              <a:t>saber que </a:t>
            </a:r>
            <a:r>
              <a:rPr lang="es-CO" dirty="0"/>
              <a:t>yo pertenezco a </a:t>
            </a:r>
            <a:r>
              <a:rPr lang="es-CO" dirty="0" smtClean="0"/>
              <a:t>Cristo porque hago su voluntad. Con </a:t>
            </a:r>
            <a:r>
              <a:rPr lang="es-CO" dirty="0"/>
              <a:t>esto, estaba diciendo que el resultado de la salvación es </a:t>
            </a:r>
            <a:r>
              <a:rPr lang="es-CO" dirty="0" smtClean="0"/>
              <a:t>que obedecemos sus Mandamientos y por tanto </a:t>
            </a:r>
            <a:r>
              <a:rPr lang="es-CO" dirty="0"/>
              <a:t>le pertenecemos al </a:t>
            </a:r>
            <a:r>
              <a:rPr lang="es-CO" dirty="0" smtClean="0"/>
              <a:t>Señor </a:t>
            </a:r>
            <a:r>
              <a:rPr lang="es-CO" dirty="0" smtClean="0">
                <a:solidFill>
                  <a:srgbClr val="FF0000"/>
                </a:solidFill>
              </a:rPr>
              <a:t>(lea Juan 14:15; 1Juan 3:4). </a:t>
            </a:r>
            <a:r>
              <a:rPr lang="es-CO" dirty="0"/>
              <a:t>Y cuando uno le </a:t>
            </a:r>
            <a:r>
              <a:rPr lang="es-CO" dirty="0" smtClean="0"/>
              <a:t>obedece, le pertenece</a:t>
            </a:r>
            <a:r>
              <a:rPr lang="es-CO" dirty="0"/>
              <a:t>, </a:t>
            </a:r>
            <a:r>
              <a:rPr lang="es-CO" dirty="0" smtClean="0"/>
              <a:t>y está </a:t>
            </a:r>
            <a:r>
              <a:rPr lang="es-CO" dirty="0"/>
              <a:t>seguro de ser hijo de Dios.</a:t>
            </a:r>
          </a:p>
          <a:p>
            <a:endParaRPr lang="es-CO" dirty="0"/>
          </a:p>
        </p:txBody>
      </p:sp>
    </p:spTree>
    <p:extLst>
      <p:ext uri="{BB962C8B-B14F-4D97-AF65-F5344CB8AC3E}">
        <p14:creationId xmlns:p14="http://schemas.microsoft.com/office/powerpoint/2010/main" val="18312161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85000" lnSpcReduction="20000"/>
          </a:bodyPr>
          <a:lstStyle/>
          <a:p>
            <a:pPr marL="0" indent="0" algn="ctr">
              <a:buNone/>
            </a:pPr>
            <a:r>
              <a:rPr lang="es-CO" sz="3800" b="1" dirty="0" smtClean="0"/>
              <a:t>Si </a:t>
            </a:r>
            <a:r>
              <a:rPr lang="es-CO" sz="3800" b="1" dirty="0"/>
              <a:t>quieres ser </a:t>
            </a:r>
            <a:r>
              <a:rPr lang="es-CO" sz="3800" b="1" dirty="0" smtClean="0"/>
              <a:t>feliz </a:t>
            </a:r>
            <a:r>
              <a:rPr lang="es-CO" sz="3800" b="1" dirty="0"/>
              <a:t>debes </a:t>
            </a:r>
            <a:r>
              <a:rPr lang="es-CO" sz="3800" b="1" dirty="0" smtClean="0"/>
              <a:t>dar los siguientes pasos:</a:t>
            </a:r>
          </a:p>
          <a:p>
            <a:pPr marL="0" indent="0">
              <a:buNone/>
            </a:pPr>
            <a:r>
              <a:rPr lang="es-CO" sz="3600" b="1" dirty="0" smtClean="0">
                <a:solidFill>
                  <a:srgbClr val="FF0000"/>
                </a:solidFill>
              </a:rPr>
              <a:t>1</a:t>
            </a:r>
            <a:r>
              <a:rPr lang="es-CO" dirty="0" smtClean="0"/>
              <a:t>). Aceptar a Jesús como tu </a:t>
            </a:r>
            <a:r>
              <a:rPr lang="es-CO" dirty="0" smtClean="0"/>
              <a:t>salvador personal.</a:t>
            </a:r>
          </a:p>
          <a:p>
            <a:pPr marL="0" indent="0">
              <a:buNone/>
            </a:pPr>
            <a:r>
              <a:rPr lang="es-CO" sz="3600" b="1" dirty="0" smtClean="0">
                <a:solidFill>
                  <a:srgbClr val="FF0000"/>
                </a:solidFill>
              </a:rPr>
              <a:t>2</a:t>
            </a:r>
            <a:r>
              <a:rPr lang="es-CO" dirty="0" smtClean="0"/>
              <a:t>).  Pasar por la experiencia del bautismo conforme lo enseña la Biblia </a:t>
            </a:r>
            <a:r>
              <a:rPr lang="es-CO" dirty="0" smtClean="0">
                <a:solidFill>
                  <a:srgbClr val="FF0000"/>
                </a:solidFill>
              </a:rPr>
              <a:t>(Mar.16:15,16; Romanos 6:3,4)</a:t>
            </a:r>
            <a:r>
              <a:rPr lang="es-CO" dirty="0" smtClean="0"/>
              <a:t>.</a:t>
            </a:r>
          </a:p>
          <a:p>
            <a:pPr marL="0" indent="0">
              <a:buNone/>
            </a:pPr>
            <a:r>
              <a:rPr lang="es-CO" sz="3600" b="1" dirty="0" smtClean="0">
                <a:solidFill>
                  <a:srgbClr val="FF0000"/>
                </a:solidFill>
              </a:rPr>
              <a:t>3</a:t>
            </a:r>
            <a:r>
              <a:rPr lang="es-CO" dirty="0" smtClean="0"/>
              <a:t>). Como una demostración de que lo amas por lo que ha hecho por ti,  además, como una evidencia de tu conversión, debes comenzar a guardar los Mandamientos de </a:t>
            </a:r>
            <a:r>
              <a:rPr lang="es-CO" dirty="0" smtClean="0">
                <a:solidFill>
                  <a:srgbClr val="FF0000"/>
                </a:solidFill>
              </a:rPr>
              <a:t>Dios (lea Juan 14:15)</a:t>
            </a:r>
            <a:r>
              <a:rPr lang="es-CO" dirty="0" smtClean="0"/>
              <a:t>, registrados en </a:t>
            </a:r>
            <a:r>
              <a:rPr lang="es-CO" dirty="0" smtClean="0">
                <a:solidFill>
                  <a:srgbClr val="FF0000"/>
                </a:solidFill>
              </a:rPr>
              <a:t>(Éxodo 20:3-17)</a:t>
            </a:r>
            <a:r>
              <a:rPr lang="es-CO" dirty="0" smtClean="0"/>
              <a:t>. </a:t>
            </a:r>
          </a:p>
          <a:p>
            <a:pPr marL="0" indent="0">
              <a:buNone/>
            </a:pPr>
            <a:endParaRPr lang="es-CO" dirty="0"/>
          </a:p>
          <a:p>
            <a:pPr marL="0" indent="0">
              <a:buNone/>
            </a:pPr>
            <a:r>
              <a:rPr lang="es-CO" dirty="0" smtClean="0"/>
              <a:t>Si has dado estos pasos, </a:t>
            </a:r>
            <a:r>
              <a:rPr lang="es-CO" dirty="0"/>
              <a:t>a</a:t>
            </a:r>
            <a:r>
              <a:rPr lang="es-CO" dirty="0" smtClean="0"/>
              <a:t>hora eres </a:t>
            </a:r>
            <a:r>
              <a:rPr lang="es-CO" dirty="0"/>
              <a:t>en </a:t>
            </a:r>
            <a:r>
              <a:rPr lang="es-CO" dirty="0" smtClean="0"/>
              <a:t>Dios </a:t>
            </a:r>
            <a:r>
              <a:rPr lang="es-CO" dirty="0" smtClean="0">
                <a:solidFill>
                  <a:srgbClr val="FF0000"/>
                </a:solidFill>
              </a:rPr>
              <a:t>(lea Juan 1:11,12 y 1Juan 3:2)</a:t>
            </a:r>
            <a:r>
              <a:rPr lang="es-CO" dirty="0" smtClean="0"/>
              <a:t>. </a:t>
            </a:r>
            <a:r>
              <a:rPr lang="es-CO" dirty="0"/>
              <a:t>No eres esclavo ni estás en derrota. Si quieres tener gozo, tienes que estar seguro de que sus promesas son tuyas, que su poder es </a:t>
            </a:r>
            <a:r>
              <a:rPr lang="es-CO" dirty="0" smtClean="0"/>
              <a:t>tuyo, además, que </a:t>
            </a:r>
            <a:r>
              <a:rPr lang="es-CO" dirty="0"/>
              <a:t>intercede por </a:t>
            </a:r>
            <a:r>
              <a:rPr lang="es-CO" dirty="0" smtClean="0"/>
              <a:t>ti</a:t>
            </a:r>
            <a:r>
              <a:rPr lang="es-CO" dirty="0" smtClean="0"/>
              <a:t> </a:t>
            </a:r>
            <a:r>
              <a:rPr lang="es-CO" dirty="0"/>
              <a:t>ante el Padre por cualquier necesidad o problema que </a:t>
            </a:r>
            <a:r>
              <a:rPr lang="es-CO" dirty="0" smtClean="0"/>
              <a:t>puedas</a:t>
            </a:r>
            <a:r>
              <a:rPr lang="es-CO" dirty="0" smtClean="0"/>
              <a:t> </a:t>
            </a:r>
            <a:r>
              <a:rPr lang="es-CO" dirty="0"/>
              <a:t>tener </a:t>
            </a:r>
            <a:r>
              <a:rPr lang="es-CO" dirty="0" smtClean="0">
                <a:solidFill>
                  <a:srgbClr val="FF0000"/>
                </a:solidFill>
              </a:rPr>
              <a:t>(lea Romanos </a:t>
            </a:r>
            <a:r>
              <a:rPr lang="es-CO" dirty="0">
                <a:solidFill>
                  <a:srgbClr val="FF0000"/>
                </a:solidFill>
              </a:rPr>
              <a:t>8:34). </a:t>
            </a:r>
          </a:p>
        </p:txBody>
      </p:sp>
    </p:spTree>
    <p:extLst>
      <p:ext uri="{BB962C8B-B14F-4D97-AF65-F5344CB8AC3E}">
        <p14:creationId xmlns:p14="http://schemas.microsoft.com/office/powerpoint/2010/main" val="329266702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258816" cy="3240359"/>
          </a:xfrm>
        </p:spPr>
        <p:txBody>
          <a:bodyPr>
            <a:normAutofit fontScale="77500" lnSpcReduction="20000"/>
          </a:bodyPr>
          <a:lstStyle/>
          <a:p>
            <a:pPr marL="0" indent="0" algn="ctr">
              <a:buNone/>
            </a:pPr>
            <a:r>
              <a:rPr lang="es-CO" dirty="0"/>
              <a:t>Esto trae </a:t>
            </a:r>
            <a:r>
              <a:rPr lang="es-CO" dirty="0" smtClean="0"/>
              <a:t>gozo, ¡el </a:t>
            </a:r>
            <a:r>
              <a:rPr lang="es-CO" dirty="0"/>
              <a:t>saber que las promesas de Dios se van a cumplir porque Él está contigo</a:t>
            </a:r>
            <a:r>
              <a:rPr lang="es-CO" dirty="0" smtClean="0"/>
              <a:t>! </a:t>
            </a:r>
            <a:r>
              <a:rPr lang="es-CO" dirty="0"/>
              <a:t>Eres un hijo o una hija de Dios totalmente </a:t>
            </a:r>
            <a:r>
              <a:rPr lang="es-CO" dirty="0" smtClean="0"/>
              <a:t>justificado, transformado, </a:t>
            </a:r>
            <a:r>
              <a:rPr lang="es-CO" dirty="0"/>
              <a:t>regenerado, y salvo por la sangre de </a:t>
            </a:r>
            <a:r>
              <a:rPr lang="es-CO" dirty="0" smtClean="0"/>
              <a:t>Jesucristo, y todo esto por gracia.</a:t>
            </a:r>
            <a:endParaRPr lang="es-CO" dirty="0"/>
          </a:p>
          <a:p>
            <a:pPr marL="0" indent="0">
              <a:buNone/>
            </a:pPr>
            <a:r>
              <a:rPr lang="es-CO" dirty="0" smtClean="0"/>
              <a:t> </a:t>
            </a:r>
            <a:endParaRPr lang="es-CO" dirty="0"/>
          </a:p>
        </p:txBody>
      </p:sp>
      <p:pic>
        <p:nvPicPr>
          <p:cNvPr id="2050" name="Picture 2" descr="http://estudialabiblia.com/wp-content/uploads/2011/11/La-Gracia-de-Dar-web-425-x-239-px.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88640"/>
            <a:ext cx="4048125" cy="33843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691680" y="4029165"/>
            <a:ext cx="5400600" cy="2246769"/>
          </a:xfrm>
          <a:prstGeom prst="rect">
            <a:avLst/>
          </a:prstGeom>
        </p:spPr>
        <p:txBody>
          <a:bodyPr wrap="square">
            <a:spAutoFit/>
          </a:bodyPr>
          <a:lstStyle/>
          <a:p>
            <a:pPr algn="ctr"/>
            <a:r>
              <a:rPr lang="es-CO" sz="2800" dirty="0">
                <a:solidFill>
                  <a:srgbClr val="FF0000"/>
                </a:solidFill>
              </a:rPr>
              <a:t>Claro que vas a cometer pecados y seguramente tus pies se ensuciarán pero no dudes en acercarte al trono de </a:t>
            </a:r>
            <a:r>
              <a:rPr lang="es-CO" sz="2800" dirty="0" smtClean="0">
                <a:solidFill>
                  <a:srgbClr val="FF0000"/>
                </a:solidFill>
              </a:rPr>
              <a:t>la gracia </a:t>
            </a:r>
            <a:r>
              <a:rPr lang="es-CO" sz="2800" dirty="0">
                <a:solidFill>
                  <a:srgbClr val="FF0000"/>
                </a:solidFill>
              </a:rPr>
              <a:t>y aceptar el perdón para cada </a:t>
            </a:r>
            <a:r>
              <a:rPr lang="es-CO" sz="2800" dirty="0" smtClean="0">
                <a:solidFill>
                  <a:srgbClr val="FF0000"/>
                </a:solidFill>
              </a:rPr>
              <a:t>día </a:t>
            </a:r>
            <a:r>
              <a:rPr lang="es-CO" sz="2800" dirty="0" smtClean="0"/>
              <a:t>(lea heb.4:16).</a:t>
            </a:r>
            <a:endParaRPr lang="es-CO" sz="2800" dirty="0"/>
          </a:p>
        </p:txBody>
      </p:sp>
    </p:spTree>
    <p:extLst>
      <p:ext uri="{BB962C8B-B14F-4D97-AF65-F5344CB8AC3E}">
        <p14:creationId xmlns:p14="http://schemas.microsoft.com/office/powerpoint/2010/main" val="128181637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000" b="1" i="1" dirty="0" smtClean="0">
                <a:latin typeface="Agency FB" pitchFamily="34" charset="0"/>
              </a:rPr>
              <a:t>Conclusión</a:t>
            </a:r>
            <a:endParaRPr lang="es-CO" sz="6000" b="1" i="1" dirty="0">
              <a:latin typeface="Agency FB" pitchFamily="34" charset="0"/>
            </a:endParaRPr>
          </a:p>
        </p:txBody>
      </p:sp>
      <p:sp>
        <p:nvSpPr>
          <p:cNvPr id="3" name="2 Marcador de contenido"/>
          <p:cNvSpPr>
            <a:spLocks noGrp="1"/>
          </p:cNvSpPr>
          <p:nvPr>
            <p:ph idx="1"/>
          </p:nvPr>
        </p:nvSpPr>
        <p:spPr>
          <a:xfrm>
            <a:off x="457200" y="1600200"/>
            <a:ext cx="8229600" cy="4925144"/>
          </a:xfrm>
          <a:blipFill>
            <a:blip r:embed="rId2"/>
            <a:tile tx="0" ty="0" sx="100000" sy="100000" flip="none" algn="tl"/>
          </a:blipFill>
        </p:spPr>
        <p:txBody>
          <a:bodyPr>
            <a:normAutofit fontScale="92500" lnSpcReduction="20000"/>
          </a:bodyPr>
          <a:lstStyle/>
          <a:p>
            <a:pPr marL="0" indent="0" algn="ctr">
              <a:buNone/>
            </a:pPr>
            <a:r>
              <a:rPr lang="es-CO" dirty="0" smtClean="0"/>
              <a:t>Recuerda</a:t>
            </a:r>
            <a:r>
              <a:rPr lang="es-CO" dirty="0"/>
              <a:t>, la fórmula para tener la felicidad que tanto </a:t>
            </a:r>
            <a:r>
              <a:rPr lang="es-CO" dirty="0" smtClean="0"/>
              <a:t>necesitamos debes: </a:t>
            </a:r>
            <a:r>
              <a:rPr lang="es-CO" dirty="0" smtClean="0">
                <a:latin typeface="Agency FB" pitchFamily="34" charset="0"/>
              </a:rPr>
              <a:t>Creer el Jesús, ser bautizado, comenzar a obedecer y en consecuencia tener </a:t>
            </a:r>
            <a:r>
              <a:rPr lang="es-CO" dirty="0">
                <a:latin typeface="Agency FB" pitchFamily="34" charset="0"/>
              </a:rPr>
              <a:t>un corazón de servicio, de estar sumiso frente a la Palabra de </a:t>
            </a:r>
            <a:r>
              <a:rPr lang="es-CO" dirty="0" smtClean="0">
                <a:latin typeface="Agency FB" pitchFamily="34" charset="0"/>
              </a:rPr>
              <a:t>Dios,</a:t>
            </a:r>
            <a:r>
              <a:rPr lang="es-CO" dirty="0" smtClean="0"/>
              <a:t> si estas asiendo esto, puedes disfrutar </a:t>
            </a:r>
            <a:r>
              <a:rPr lang="es-CO" dirty="0"/>
              <a:t>de la seguridad de saber </a:t>
            </a:r>
            <a:r>
              <a:rPr lang="es-CO" dirty="0" smtClean="0"/>
              <a:t>que </a:t>
            </a:r>
            <a:r>
              <a:rPr lang="es-CO" dirty="0"/>
              <a:t>eres </a:t>
            </a:r>
            <a:r>
              <a:rPr lang="es-CO" dirty="0" smtClean="0"/>
              <a:t>hijo de </a:t>
            </a:r>
            <a:r>
              <a:rPr lang="es-CO" dirty="0"/>
              <a:t>Él. Nada puede fallar! La bendición ya está en tu </a:t>
            </a:r>
            <a:r>
              <a:rPr lang="es-CO" dirty="0" smtClean="0"/>
              <a:t>vida porque El Señor dijo: </a:t>
            </a:r>
          </a:p>
          <a:p>
            <a:pPr marL="0" indent="0" algn="ctr">
              <a:buNone/>
            </a:pPr>
            <a:r>
              <a:rPr lang="es-CO" b="1" i="1" dirty="0" smtClean="0"/>
              <a:t>«El </a:t>
            </a:r>
            <a:r>
              <a:rPr lang="es-CO" b="1" i="1" dirty="0"/>
              <a:t>cielo y la tierra pasarán, pero</a:t>
            </a:r>
            <a:r>
              <a:rPr lang="es-CO" b="1" dirty="0"/>
              <a:t> Mis palabras no </a:t>
            </a:r>
            <a:r>
              <a:rPr lang="es-CO" b="1" dirty="0" smtClean="0"/>
              <a:t>pasarán</a:t>
            </a:r>
            <a:r>
              <a:rPr lang="es-CO" dirty="0" smtClean="0"/>
              <a:t>» </a:t>
            </a:r>
            <a:r>
              <a:rPr lang="es-CO" dirty="0" smtClean="0">
                <a:solidFill>
                  <a:srgbClr val="FF0000"/>
                </a:solidFill>
              </a:rPr>
              <a:t>(Mat.24:35)</a:t>
            </a:r>
            <a:r>
              <a:rPr lang="es-CO" dirty="0" smtClean="0"/>
              <a:t>.</a:t>
            </a:r>
          </a:p>
          <a:p>
            <a:pPr marL="0" indent="0" algn="ctr">
              <a:buNone/>
            </a:pPr>
            <a:endParaRPr lang="es-CO" i="1" dirty="0" smtClean="0">
              <a:solidFill>
                <a:srgbClr val="FF0000"/>
              </a:solidFill>
              <a:latin typeface="Agency FB" pitchFamily="34" charset="0"/>
            </a:endParaRPr>
          </a:p>
          <a:p>
            <a:pPr marL="0" indent="0" algn="ctr">
              <a:buNone/>
            </a:pPr>
            <a:r>
              <a:rPr lang="es-CO" i="1" dirty="0" smtClean="0">
                <a:solidFill>
                  <a:srgbClr val="FF0000"/>
                </a:solidFill>
                <a:latin typeface="Agency FB" pitchFamily="34" charset="0"/>
              </a:rPr>
              <a:t>Mi oración y deseo es que Dios te colme de bendiciones en Cristo Jesús. Amen.</a:t>
            </a:r>
            <a:endParaRPr lang="es-CO" i="1" dirty="0">
              <a:solidFill>
                <a:srgbClr val="FF0000"/>
              </a:solidFill>
              <a:latin typeface="Agency FB" pitchFamily="34" charset="0"/>
            </a:endParaRPr>
          </a:p>
          <a:p>
            <a:endParaRPr lang="es-CO" dirty="0"/>
          </a:p>
          <a:p>
            <a:endParaRPr lang="es-CO" dirty="0"/>
          </a:p>
        </p:txBody>
      </p:sp>
    </p:spTree>
    <p:extLst>
      <p:ext uri="{BB962C8B-B14F-4D97-AF65-F5344CB8AC3E}">
        <p14:creationId xmlns:p14="http://schemas.microsoft.com/office/powerpoint/2010/main" val="266471905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arn(inVertical)">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678</TotalTime>
  <Words>2591</Words>
  <Application>Microsoft Office PowerPoint</Application>
  <PresentationFormat>Presentación en pantalla (4:3)</PresentationFormat>
  <Paragraphs>71</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Texto Bíblico Juan 17:1-17</vt:lpstr>
      <vt:lpstr>Introducción</vt:lpstr>
      <vt:lpstr>Presentación de PowerPoint</vt:lpstr>
      <vt:lpstr>La formula de Cristo para la felicidad</vt:lpstr>
      <vt:lpstr>Presentación de PowerPoint</vt:lpstr>
      <vt:lpstr> El texto Bíblico nos dice que la felicidad en la vida cristiana no depende de las circunstancias sino de una decisión.  Vea la imagen basada en Mat.22:37,39.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Tercero: La felicidad es el resultado de la seguridad que provoca el saber que Dios está conmigo. </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FORMULA DE LA FELICIDAD</dc:title>
  <dc:creator>FAMILIA FIERRO CH</dc:creator>
  <cp:lastModifiedBy>FAMILIA FIERRO CH</cp:lastModifiedBy>
  <cp:revision>85</cp:revision>
  <dcterms:created xsi:type="dcterms:W3CDTF">2012-11-12T02:46:54Z</dcterms:created>
  <dcterms:modified xsi:type="dcterms:W3CDTF">2013-11-07T13:52:08Z</dcterms:modified>
</cp:coreProperties>
</file>